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</p:sldMasterIdLst>
  <p:notesMasterIdLst>
    <p:notesMasterId r:id="rId41"/>
  </p:notesMasterIdLst>
  <p:handoutMasterIdLst>
    <p:handoutMasterId r:id="rId42"/>
  </p:handoutMasterIdLst>
  <p:sldIdLst>
    <p:sldId id="388" r:id="rId2"/>
    <p:sldId id="476" r:id="rId3"/>
    <p:sldId id="657" r:id="rId4"/>
    <p:sldId id="635" r:id="rId5"/>
    <p:sldId id="640" r:id="rId6"/>
    <p:sldId id="669" r:id="rId7"/>
    <p:sldId id="639" r:id="rId8"/>
    <p:sldId id="636" r:id="rId9"/>
    <p:sldId id="637" r:id="rId10"/>
    <p:sldId id="642" r:id="rId11"/>
    <p:sldId id="638" r:id="rId12"/>
    <p:sldId id="641" r:id="rId13"/>
    <p:sldId id="658" r:id="rId14"/>
    <p:sldId id="624" r:id="rId15"/>
    <p:sldId id="632" r:id="rId16"/>
    <p:sldId id="626" r:id="rId17"/>
    <p:sldId id="627" r:id="rId18"/>
    <p:sldId id="661" r:id="rId19"/>
    <p:sldId id="659" r:id="rId20"/>
    <p:sldId id="645" r:id="rId21"/>
    <p:sldId id="646" r:id="rId22"/>
    <p:sldId id="656" r:id="rId23"/>
    <p:sldId id="666" r:id="rId24"/>
    <p:sldId id="653" r:id="rId25"/>
    <p:sldId id="600" r:id="rId26"/>
    <p:sldId id="613" r:id="rId27"/>
    <p:sldId id="601" r:id="rId28"/>
    <p:sldId id="611" r:id="rId29"/>
    <p:sldId id="660" r:id="rId30"/>
    <p:sldId id="631" r:id="rId31"/>
    <p:sldId id="647" r:id="rId32"/>
    <p:sldId id="651" r:id="rId33"/>
    <p:sldId id="663" r:id="rId34"/>
    <p:sldId id="649" r:id="rId35"/>
    <p:sldId id="633" r:id="rId36"/>
    <p:sldId id="634" r:id="rId37"/>
    <p:sldId id="630" r:id="rId38"/>
    <p:sldId id="629" r:id="rId39"/>
    <p:sldId id="662" r:id="rId40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C5C"/>
    <a:srgbClr val="5470E7"/>
    <a:srgbClr val="5E7CFF"/>
    <a:srgbClr val="F8C000"/>
    <a:srgbClr val="FF6537"/>
    <a:srgbClr val="FF8311"/>
    <a:srgbClr val="43FF61"/>
    <a:srgbClr val="FF00FF"/>
    <a:srgbClr val="004393"/>
    <a:srgbClr val="E94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5" autoAdjust="0"/>
    <p:restoredTop sz="89508" autoAdjust="0"/>
  </p:normalViewPr>
  <p:slideViewPr>
    <p:cSldViewPr showGuides="1">
      <p:cViewPr varScale="1">
        <p:scale>
          <a:sx n="107" d="100"/>
          <a:sy n="107" d="100"/>
        </p:scale>
        <p:origin x="1544" y="160"/>
      </p:cViewPr>
      <p:guideLst>
        <p:guide orient="horz" pos="816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43F211-C2CC-4B54-B93A-E1403C5893BA}" type="slidenum">
              <a:rPr lang="it-IT" altLang="x-none">
                <a:solidFill>
                  <a:prstClr val="black"/>
                </a:solidFill>
              </a:rPr>
              <a:pPr/>
              <a:t>1</a:t>
            </a:fld>
            <a:endParaRPr lang="it-IT" altLang="x-none">
              <a:solidFill>
                <a:prstClr val="black"/>
              </a:solidFill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07553FDA-01AD-450E-A76B-EECC0FB8228B}" type="slidenum">
              <a:rPr lang="it-IT" altLang="x-none" sz="1200" smtClean="0">
                <a:solidFill>
                  <a:prstClr val="black"/>
                </a:solidFill>
                <a:cs typeface="Arial" charset="0"/>
              </a:rPr>
              <a:pPr algn="r"/>
              <a:t>1</a:t>
            </a:fld>
            <a:endParaRPr lang="it-IT" altLang="x-none" sz="12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ca-ES" altLang="x-none" sz="19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21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19186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9D2B3-81C4-5B62-AE24-13002EDD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3D0B48-703B-C90F-C57D-98205CDD7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B180A-E0C4-667B-7DC7-2D31475B5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0AD43-AFA6-D250-8B35-C908C45EA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22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4278797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3CD05-1840-BB0B-19DD-46CFE81A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FE167-07B7-1FE7-0179-2577B5AA8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63462C-041E-EC6D-610E-E958B929A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0773A-210B-3F93-9945-B37C52096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23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48164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b factor </a:t>
            </a:r>
            <a:r>
              <a:rPr lang="en-US" dirty="0" err="1"/>
              <a:t>cristallografia</a:t>
            </a:r>
            <a:r>
              <a:rPr lang="en-US" dirty="0"/>
              <a:t> </a:t>
            </a:r>
            <a:r>
              <a:rPr lang="en-US" dirty="0" err="1"/>
              <a:t>comparabile</a:t>
            </a:r>
            <a:r>
              <a:rPr lang="en-US" dirty="0"/>
              <a:t> a RMSF dopo </a:t>
            </a:r>
            <a:r>
              <a:rPr lang="en-US" dirty="0" err="1"/>
              <a:t>aggiustamento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28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1899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34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715307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35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4167049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38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9392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2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230248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6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99506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8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87615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46869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10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012568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C98BCA7-FDDD-45DA-9E9D-69BB1A8EF426}" type="slidenum">
              <a:rPr lang="it-IT" altLang="x-none" smtClean="0"/>
              <a:pPr eaLnBrk="1" hangingPunct="1"/>
              <a:t>11</a:t>
            </a:fld>
            <a:endParaRPr lang="it-IT" altLang="x-none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x-none" dirty="0"/>
              <a:t>while I can not have 100s of supercomputers, I can have 100s of gpus. what do I need? enthusiastic volunteers</a:t>
            </a:r>
          </a:p>
          <a:p>
            <a:pPr eaLnBrk="1" hangingPunct="1"/>
            <a:r>
              <a:rPr lang="en-US" altLang="x-none" dirty="0"/>
              <a:t>(or 1 cluster: 128-cores cluster, 50k €)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12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3398415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14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91330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13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89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246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910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3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7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4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47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3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/>
              <a:t>01/04/25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13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iorginolab.it/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csb.org/structure/6H1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l.ucsf.edu/chimera/docs/UsersGuide/tutorials/pdbintro.html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25443919300109?via%3Dihub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903.0730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8987" y="476250"/>
            <a:ext cx="8228012" cy="1576388"/>
          </a:xfrm>
        </p:spPr>
        <p:txBody>
          <a:bodyPr lIns="0" tIns="35228" rIns="0" bIns="0" anchor="ctr">
            <a:normAutofit/>
          </a:bodyPr>
          <a:lstStyle/>
          <a:p>
            <a:pPr marL="90488" indent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GB" altLang="x-none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MD Simulations with </a:t>
            </a:r>
            <a:r>
              <a:rPr lang="en-GB" altLang="x-none" sz="45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endParaRPr lang="it-IT" altLang="x-none" sz="4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228600" y="359410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3" name="Rectangle 2"/>
          <p:cNvSpPr>
            <a:spLocks noChangeArrowheads="1"/>
          </p:cNvSpPr>
          <p:nvPr/>
        </p:nvSpPr>
        <p:spPr bwMode="auto">
          <a:xfrm>
            <a:off x="1127760" y="3737122"/>
            <a:ext cx="4495800" cy="188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ctr"/>
          <a:lstStyle/>
          <a:p>
            <a:pPr marL="90488" algn="l" defTabSz="414338">
              <a:lnSpc>
                <a:spcPct val="12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2400" u="sng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Camilla Caprai</a:t>
            </a:r>
            <a:br>
              <a:rPr lang="en-US" altLang="x-none" sz="24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</a:br>
            <a:r>
              <a:rPr lang="en-US" altLang="x-none" sz="24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National Research Council of Italy</a:t>
            </a:r>
            <a:br>
              <a:rPr lang="en-US" altLang="x-none" sz="24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</a:br>
            <a:r>
              <a:rPr lang="en-US" altLang="x-none" sz="24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camillacaprai@cnr.it </a:t>
            </a:r>
            <a:r>
              <a:rPr lang="en-US" altLang="x-none" sz="2400" dirty="0" err="1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toni.giorgino@cnr.it</a:t>
            </a:r>
            <a:endParaRPr lang="en-US" altLang="x-none" sz="2400" dirty="0">
              <a:solidFill>
                <a:srgbClr val="002F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 panose="020B0302020104020203" pitchFamily="34" charset="-79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877511" y="5820584"/>
            <a:ext cx="3962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x-none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University of Padova c/o Prof. </a:t>
            </a:r>
            <a:r>
              <a:rPr lang="en-US" altLang="x-none" dirty="0" err="1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Fuxreiter</a:t>
            </a:r>
            <a:endParaRPr lang="en-US" altLang="x-none" dirty="0">
              <a:solidFill>
                <a:srgbClr val="002F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 panose="020B0302020104020203" pitchFamily="34" charset="-79"/>
            </a:endParaRPr>
          </a:p>
          <a:p>
            <a:pPr algn="r"/>
            <a:r>
              <a:rPr lang="en-US" altLang="x-none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April 1</a:t>
            </a:r>
            <a:r>
              <a:rPr lang="en-US" altLang="x-none" baseline="300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st</a:t>
            </a:r>
            <a:r>
              <a:rPr lang="en-US" altLang="x-none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</a:rPr>
              <a:t>, 2025</a:t>
            </a:r>
            <a:endParaRPr lang="it-IT" altLang="x-none" dirty="0">
              <a:solidFill>
                <a:srgbClr val="002F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 panose="020B0302020104020203" pitchFamily="34" charset="-79"/>
            </a:endParaRP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AAEEB25A-DC11-6940-BD49-2DDFAE74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879" y="4308547"/>
            <a:ext cx="19207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it-IT" altLang="x-none" sz="24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/>
              </a:rPr>
              <a:t>@</a:t>
            </a:r>
            <a:r>
              <a:rPr lang="it-IT" altLang="x-none" sz="24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/>
              </a:rPr>
              <a:t>giorginolab</a:t>
            </a:r>
            <a:endParaRPr lang="it-IT" altLang="x-none" sz="24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/>
            </a:endParaRPr>
          </a:p>
        </p:txBody>
      </p:sp>
      <p:pic>
        <p:nvPicPr>
          <p:cNvPr id="10" name="Picture 13" descr="GitHub">
            <a:extLst>
              <a:ext uri="{FF2B5EF4-FFF2-40B4-BE49-F238E27FC236}">
                <a16:creationId xmlns:a16="http://schemas.microsoft.com/office/drawing/2014/main" id="{E2883EAD-EB9E-A846-BB2E-74170468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611336"/>
            <a:ext cx="1590550" cy="93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152400" y="6248400"/>
            <a:ext cx="5023491" cy="369332"/>
          </a:xfrm>
          <a:prstGeom prst="rect">
            <a:avLst/>
          </a:prstGeom>
          <a:solidFill>
            <a:srgbClr val="022C5C"/>
          </a:solidFill>
          <a:ln>
            <a:solidFill>
              <a:srgbClr val="022C5C">
                <a:alpha val="25000"/>
              </a:srgb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https://github.com/giorginolab/MD-Tutorial-Data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C7ADA-FE15-54AA-FBCC-5A7C4E720B33}"/>
              </a:ext>
            </a:extLst>
          </p:cNvPr>
          <p:cNvSpPr txBox="1"/>
          <p:nvPr/>
        </p:nvSpPr>
        <p:spPr>
          <a:xfrm>
            <a:off x="6730421" y="4741488"/>
            <a:ext cx="219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1800" dirty="0">
                <a:solidFill>
                  <a:srgbClr val="002F5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l Sans Light" panose="020B0302020104020203" pitchFamily="34" charset="-79"/>
                <a:hlinkClick r:id="rId5"/>
              </a:rPr>
              <a:t>www.giorginolab.it          </a:t>
            </a:r>
            <a:endParaRPr lang="it-IT" altLang="x-none" sz="1800" dirty="0">
              <a:solidFill>
                <a:srgbClr val="002F5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98494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0000" y="1219200"/>
            <a:ext cx="7924800" cy="5181600"/>
          </a:xfrm>
        </p:spPr>
        <p:txBody>
          <a:bodyPr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Factors affecting </a:t>
            </a:r>
            <a:r>
              <a:rPr lang="en-US" sz="2500" dirty="0">
                <a:solidFill>
                  <a:srgbClr val="14141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imulation speed (typically measured in nanoseconds per simulation day, ns/day):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System Size: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Practical range: Approximately 100 amino acids, </a:t>
            </a:r>
            <a:r>
              <a:rPr lang="en-US" sz="2400" dirty="0">
                <a:solidFill>
                  <a:srgbClr val="14141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orresponds to roughly 30,000 atoms.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Computational Hardware:</a:t>
            </a:r>
            <a:endParaRPr lang="en-US" sz="2500" dirty="0">
              <a:solidFill>
                <a:srgbClr val="14141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Desktop/workstation-class machines recommended;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Laptop hardware insufficient;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GPU acceleration is crucial.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Software Optimization: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Choice of simulation software critically impacts performance.</a:t>
            </a:r>
            <a:br>
              <a:rPr lang="en-US" sz="21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sz="210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3998B6-4900-AF62-69A1-B420DB2C9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noProof="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Patience and limits</a:t>
            </a:r>
          </a:p>
        </p:txBody>
      </p:sp>
    </p:spTree>
    <p:extLst>
      <p:ext uri="{BB962C8B-B14F-4D97-AF65-F5344CB8AC3E}">
        <p14:creationId xmlns:p14="http://schemas.microsoft.com/office/powerpoint/2010/main" val="148836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auto">
          <a:xfrm>
            <a:off x="0" y="4114800"/>
            <a:ext cx="9144000" cy="2743200"/>
          </a:xfrm>
          <a:prstGeom prst="rect">
            <a:avLst/>
          </a:prstGeom>
          <a:solidFill>
            <a:srgbClr val="FFE5E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-6427" y="1600200"/>
            <a:ext cx="9144000" cy="2514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Rettangolo 2"/>
          <p:cNvSpPr/>
          <p:nvPr/>
        </p:nvSpPr>
        <p:spPr bwMode="auto">
          <a:xfrm>
            <a:off x="0" y="0"/>
            <a:ext cx="9144000" cy="16002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-152400" y="1905000"/>
            <a:ext cx="8839200" cy="1828800"/>
            <a:chOff x="-152400" y="1905000"/>
            <a:chExt cx="8839200" cy="1828800"/>
          </a:xfrm>
        </p:grpSpPr>
        <p:sp>
          <p:nvSpPr>
            <p:cNvPr id="9218" name="Rectangle 7"/>
            <p:cNvSpPr>
              <a:spLocks noChangeArrowheads="1"/>
            </p:cNvSpPr>
            <p:nvPr/>
          </p:nvSpPr>
          <p:spPr bwMode="auto">
            <a:xfrm>
              <a:off x="2133600" y="1905000"/>
              <a:ext cx="6553200" cy="18288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miter lim="800000"/>
              <a:headEnd/>
              <a:tailEnd/>
            </a:ln>
            <a:effectLst/>
          </p:spPr>
          <p:txBody>
            <a:bodyPr lIns="91430" tIns="45715" rIns="91430" bIns="45715" anchor="ctr"/>
            <a:lstStyle/>
            <a:p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Ability to “play” biomolecular processes at</a:t>
              </a:r>
              <a:b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altLang="x-none" sz="2400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all-atom </a:t>
              </a:r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resolution </a:t>
              </a:r>
              <a:r>
                <a:rPr lang="en-US" altLang="x-none" sz="2400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in silico</a:t>
              </a:r>
              <a:endPara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>
                <a:spcBef>
                  <a:spcPts val="1200"/>
                </a:spcBef>
              </a:pPr>
              <a:r>
                <a:rPr lang="en-US" altLang="x-none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Molecular bases of folding, binding, selectivity, gating… </a:t>
              </a:r>
            </a:p>
          </p:txBody>
        </p:sp>
        <p:sp>
          <p:nvSpPr>
            <p:cNvPr id="9219" name="Text Box 13"/>
            <p:cNvSpPr txBox="1">
              <a:spLocks noChangeArrowheads="1"/>
            </p:cNvSpPr>
            <p:nvPr/>
          </p:nvSpPr>
          <p:spPr bwMode="auto">
            <a:xfrm>
              <a:off x="-152400" y="2556847"/>
              <a:ext cx="2209800" cy="52321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30" tIns="45715" rIns="91430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x-none" sz="2800" b="1" dirty="0">
                  <a:solidFill>
                    <a:srgbClr val="00B05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Large gain</a:t>
              </a:r>
            </a:p>
          </p:txBody>
        </p:sp>
      </p:grpSp>
      <p:sp>
        <p:nvSpPr>
          <p:cNvPr id="65553" name="Text Box 17"/>
          <p:cNvSpPr txBox="1">
            <a:spLocks noChangeArrowheads="1"/>
          </p:cNvSpPr>
          <p:nvPr/>
        </p:nvSpPr>
        <p:spPr bwMode="auto">
          <a:xfrm>
            <a:off x="304800" y="304800"/>
            <a:ext cx="8534400" cy="101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2400" b="1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Event</a:t>
            </a:r>
            <a:r>
              <a:rPr lang="en-US" altLang="x-none" sz="24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≡ Binding / Unbinding / Folding / Unfolding / …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x-none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* 1/</a:t>
            </a:r>
            <a:r>
              <a:rPr lang="en-US" altLang="x-none" sz="24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altLang="x-none" sz="2400" baseline="-25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</a:t>
            </a:r>
            <a:r>
              <a:rPr lang="en-US" altLang="x-none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association rate of SH2-pYEEI </a:t>
            </a:r>
            <a:r>
              <a:rPr lang="en-US" altLang="x-none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charset="0"/>
              </a:rPr>
              <a:t>× [</a:t>
            </a:r>
            <a:r>
              <a:rPr lang="en-US" altLang="x-none" sz="2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charset="0"/>
              </a:rPr>
              <a:t>pYEEI</a:t>
            </a:r>
            <a:r>
              <a:rPr lang="en-US" altLang="x-none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charset="0"/>
              </a:rPr>
              <a:t>] 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-152400" y="4497636"/>
            <a:ext cx="8839201" cy="1828800"/>
            <a:chOff x="-152400" y="4497636"/>
            <a:chExt cx="8839201" cy="1828800"/>
          </a:xfrm>
        </p:grpSpPr>
        <p:sp>
          <p:nvSpPr>
            <p:cNvPr id="9222" name="Rectangle 50"/>
            <p:cNvSpPr>
              <a:spLocks noChangeArrowheads="1"/>
            </p:cNvSpPr>
            <p:nvPr/>
          </p:nvSpPr>
          <p:spPr bwMode="auto">
            <a:xfrm>
              <a:off x="2133601" y="4497636"/>
              <a:ext cx="6553200" cy="18288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0066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>
                <a:spcBef>
                  <a:spcPts val="1200"/>
                </a:spcBef>
              </a:pPr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E.g.*:  </a:t>
              </a:r>
              <a:r>
                <a:rPr lang="en-US" altLang="x-none" sz="2400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t</a:t>
              </a:r>
              <a:r>
                <a:rPr lang="en-US" altLang="x-none" sz="2400" baseline="-25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on </a:t>
              </a:r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~ 30 </a:t>
              </a:r>
              <a:r>
                <a:rPr lang="en-US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µ</a:t>
              </a:r>
              <a: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s →</a:t>
              </a:r>
              <a:b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</a:br>
              <a: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→ </a:t>
              </a:r>
              <a:r>
                <a:rPr lang="it-IT" altLang="x-none" sz="24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10</a:t>
              </a:r>
              <a:r>
                <a:rPr lang="it-IT" altLang="x-none" sz="2400" b="1" baseline="300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10</a:t>
              </a:r>
              <a: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 integration timesteps →</a:t>
              </a:r>
              <a:b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</a:br>
              <a:r>
                <a:rPr lang="it-IT" altLang="x-none" sz="2400" dirty="0">
                  <a:latin typeface="Source Sans Pro" panose="020B0503030403020204" pitchFamily="34" charset="0"/>
                  <a:ea typeface="Source Sans Pro" panose="020B0503030403020204" pitchFamily="34" charset="0"/>
                  <a:cs typeface="Arial" charset="0"/>
                </a:rPr>
                <a:t>→ 15 years single-CPU compute time</a:t>
              </a:r>
            </a:p>
          </p:txBody>
        </p:sp>
        <p:sp>
          <p:nvSpPr>
            <p:cNvPr id="9223" name="Text Box 51"/>
            <p:cNvSpPr txBox="1">
              <a:spLocks noChangeArrowheads="1"/>
            </p:cNvSpPr>
            <p:nvPr/>
          </p:nvSpPr>
          <p:spPr bwMode="auto">
            <a:xfrm>
              <a:off x="-152400" y="5152479"/>
              <a:ext cx="220153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x-none" sz="2800" b="1" dirty="0">
                  <a:solidFill>
                    <a:srgbClr val="CC0066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Large 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bb410429.f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5"/>
          <a:stretch/>
        </p:blipFill>
        <p:spPr>
          <a:xfrm>
            <a:off x="228600" y="152400"/>
            <a:ext cx="7348622" cy="659954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310" y="6172200"/>
            <a:ext cx="3397690" cy="6096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114800" y="-76200"/>
            <a:ext cx="4918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dirty="0" err="1">
                <a:solidFill>
                  <a:prstClr val="black"/>
                </a:solidFill>
                <a:effectLst>
                  <a:glow rad="444500">
                    <a:prstClr val="white">
                      <a:alpha val="85000"/>
                    </a:prstClr>
                  </a:glow>
                </a:effectLst>
                <a:latin typeface="Gill Sans"/>
                <a:cs typeface="Gill Sans"/>
              </a:rPr>
              <a:t>Timescales</a:t>
            </a:r>
            <a:r>
              <a:rPr lang="it-IT" sz="4400" dirty="0">
                <a:solidFill>
                  <a:prstClr val="black"/>
                </a:solidFill>
                <a:effectLst>
                  <a:glow rad="444500">
                    <a:prstClr val="white">
                      <a:alpha val="85000"/>
                    </a:prstClr>
                  </a:glow>
                </a:effectLst>
                <a:latin typeface="Gill Sans"/>
                <a:cs typeface="Gill Sans"/>
              </a:rPr>
              <a:t> </a:t>
            </a:r>
            <a:r>
              <a:rPr lang="it-IT" sz="4400" dirty="0" err="1">
                <a:solidFill>
                  <a:prstClr val="black"/>
                </a:solidFill>
                <a:effectLst>
                  <a:glow rad="444500">
                    <a:prstClr val="white">
                      <a:alpha val="85000"/>
                    </a:prstClr>
                  </a:glow>
                </a:effectLst>
                <a:latin typeface="Gill Sans"/>
                <a:cs typeface="Gill Sans"/>
              </a:rPr>
              <a:t>overview</a:t>
            </a:r>
            <a:endParaRPr lang="it-IT" dirty="0">
              <a:solidFill>
                <a:prstClr val="black"/>
              </a:solidFill>
              <a:effectLst>
                <a:glow rad="444500">
                  <a:prstClr val="white">
                    <a:alpha val="85000"/>
                  </a:prst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98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095DF-994E-BE0E-4470-C02C46C16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3B50F9-522E-F902-9F4C-EC2D68963931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it-IT" altLang="x-none" sz="45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endParaRPr lang="en-US" sz="4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62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0000" y="1126779"/>
            <a:ext cx="8199783" cy="5492986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u="none" strike="noStrike" dirty="0" err="1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is a high-performance molecular dynamics simulation toolkit specifically designed for </a:t>
            </a:r>
            <a:r>
              <a:rPr lang="en-US" sz="2500" b="1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biomolecules</a:t>
            </a: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Versatile simulation capabilities spanning:</a:t>
            </a:r>
          </a:p>
          <a:p>
            <a:pPr lvl="1">
              <a:buFont typeface="System Font Regular"/>
              <a:buChar char="-"/>
            </a:pPr>
            <a:r>
              <a:rPr lang="en-US" sz="2200" dirty="0">
                <a:solidFill>
                  <a:srgbClr val="14141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Proteins;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Nucleic acids;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Small molecular systems.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Comprehensive computational features: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Supports multiple force fields;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Flexible integrator options;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Cross-platform compatibility (CPUs and GPUs).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Open-source software: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Core implementation in C++ </a:t>
            </a:r>
          </a:p>
          <a:p>
            <a:pPr lvl="1">
              <a:buFont typeface="System Font Regular"/>
              <a:buChar char="-"/>
            </a:pPr>
            <a:r>
              <a:rPr lang="en-US" sz="22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Multiple language bindings, including Python.</a:t>
            </a:r>
          </a:p>
          <a:p>
            <a:pPr>
              <a:buNone/>
            </a:pPr>
            <a:b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617" y="160903"/>
            <a:ext cx="4237383" cy="92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38870" y="221933"/>
            <a:ext cx="1262270" cy="87388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.org</a:t>
            </a:r>
          </a:p>
        </p:txBody>
      </p:sp>
    </p:spTree>
    <p:extLst>
      <p:ext uri="{BB962C8B-B14F-4D97-AF65-F5344CB8AC3E}">
        <p14:creationId xmlns:p14="http://schemas.microsoft.com/office/powerpoint/2010/main" val="366289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28600" y="1890532"/>
            <a:ext cx="4191002" cy="3282301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Download, complete and edit the structure:</a:t>
            </a: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Topology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(i.e. the identity of atoms, bonds, etc.</a:t>
            </a:r>
            <a:r>
              <a:rPr lang="en-US" sz="2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57250" lvl="1" indent="-457200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Positions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(i.e. the starting coordinates)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Create the </a:t>
            </a:r>
            <a:r>
              <a:rPr lang="en-US" sz="23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system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object.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Create the </a:t>
            </a:r>
            <a:r>
              <a:rPr lang="en-US" sz="23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integrator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object. </a:t>
            </a:r>
            <a:endParaRPr lang="en-US" sz="23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A32BA-F464-B7C0-79EE-44584A4D8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869750"/>
            <a:ext cx="4724400" cy="328230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Create and add custom </a:t>
            </a:r>
            <a:r>
              <a:rPr lang="en-US" sz="23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forces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b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to system if needed. </a:t>
            </a:r>
            <a:endParaRPr lang="en-US" sz="23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Define the </a:t>
            </a:r>
            <a:r>
              <a:rPr lang="en-US" sz="23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simulation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object.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Set the initial positions </a:t>
            </a:r>
            <a:br>
              <a:rPr lang="en-US" sz="23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and velocities.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Minimize.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Run the simulation.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 startAt="4"/>
            </a:pP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(Analyze the results)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5040CE8-644E-1320-53AA-4CA7FB1A3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Basic Workflow (object-oriented)</a:t>
            </a:r>
          </a:p>
        </p:txBody>
      </p:sp>
    </p:spTree>
    <p:extLst>
      <p:ext uri="{BB962C8B-B14F-4D97-AF65-F5344CB8AC3E}">
        <p14:creationId xmlns:p14="http://schemas.microsoft.com/office/powerpoint/2010/main" val="162823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0000" y="1890000"/>
            <a:ext cx="8063999" cy="323850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..</a:t>
            </a:r>
            <a:r>
              <a:rPr lang="en-US" sz="25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.a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re algorithms that solve the equations of motion for </a:t>
            </a:r>
            <a:b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 system.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includes several integrators, e.g. Langevin dynamics and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Verlet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integrator (and additional forces like </a:t>
            </a:r>
            <a:r>
              <a:rPr lang="en-US" sz="2500" b="0" i="0" u="none" strike="noStrike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barostats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and thermostats*).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Different integrators are appropriate for different types of simulations and conditions (e.g.: NPT vs NVT).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F267057-66E6-D292-C134-A97A52A93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lIns="900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Integrators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5EFC7-92AF-206F-DBDB-69FFDF201CC3}"/>
              </a:ext>
            </a:extLst>
          </p:cNvPr>
          <p:cNvSpPr txBox="1"/>
          <p:nvPr/>
        </p:nvSpPr>
        <p:spPr>
          <a:xfrm>
            <a:off x="628650" y="5791201"/>
            <a:ext cx="721995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sz="1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[*]  Thermostats: </a:t>
            </a:r>
            <a:r>
              <a:rPr lang="en-US" sz="15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odify the velocities of particles to maintain target temperature.</a:t>
            </a:r>
          </a:p>
          <a:p>
            <a:pPr algn="l">
              <a:spcAft>
                <a:spcPts val="400"/>
              </a:spcAft>
            </a:pPr>
            <a:r>
              <a:rPr lang="en-US" sz="15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Barostats</a:t>
            </a:r>
            <a:r>
              <a:rPr lang="en-US" sz="15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m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odify the system volume (box dimensions) to maintain target pressure.</a:t>
            </a:r>
            <a:endParaRPr lang="en-US" sz="15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51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0000" y="1890000"/>
            <a:ext cx="8063999" cy="3851999"/>
          </a:xfrm>
        </p:spPr>
        <p:txBody>
          <a:bodyPr>
            <a:normAutofit/>
          </a:bodyPr>
          <a:lstStyle/>
          <a:p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Once a system has been defined and the force field and integrator selected, it can be simulated. </a:t>
            </a:r>
          </a:p>
          <a:p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simulation (run) involves running a series of steps, where each step involves calculating the forces on each atom, integrating the equations of motion, and updating the system's coordinates. </a:t>
            </a:r>
          </a:p>
          <a:p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After the simulation, data analysis can be performed to obtain information about the system's behavior and properties.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C39F09-3865-2D19-9368-BA32FB9D4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Simulating a system</a:t>
            </a:r>
          </a:p>
        </p:txBody>
      </p:sp>
    </p:spTree>
    <p:extLst>
      <p:ext uri="{BB962C8B-B14F-4D97-AF65-F5344CB8AC3E}">
        <p14:creationId xmlns:p14="http://schemas.microsoft.com/office/powerpoint/2010/main" val="290578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347C36-D7A3-DE9D-5811-7E8303EFA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0281"/>
            <a:ext cx="7772400" cy="419743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1EAE2E6-B7C1-FCBC-D02C-A06477AD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OpenMM-Setup Application</a:t>
            </a:r>
          </a:p>
        </p:txBody>
      </p:sp>
    </p:spTree>
    <p:extLst>
      <p:ext uri="{BB962C8B-B14F-4D97-AF65-F5344CB8AC3E}">
        <p14:creationId xmlns:p14="http://schemas.microsoft.com/office/powerpoint/2010/main" val="236173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BB75F1-E2A3-A140-0E46-7C7FFD22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A227BD-73EE-5912-363A-91194A23AA41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en-US" sz="4500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Let’s pick a test system</a:t>
            </a:r>
          </a:p>
        </p:txBody>
      </p:sp>
    </p:spTree>
    <p:extLst>
      <p:ext uri="{BB962C8B-B14F-4D97-AF65-F5344CB8AC3E}">
        <p14:creationId xmlns:p14="http://schemas.microsoft.com/office/powerpoint/2010/main" val="268033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8F010DC-238E-0CF2-657F-0F6FAFCCB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GB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class</a:t>
            </a:r>
            <a:endParaRPr lang="en-US" sz="4000" dirty="0">
              <a:solidFill>
                <a:srgbClr val="022C5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4609" y="1143000"/>
            <a:ext cx="7774782" cy="5181600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Molecular dynamics is a powerful computational method for investigating molecular systems.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 err="1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is a software library enabling efficient and highly customizable MD simulations.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Exemplary characteristics of a modern open-source library: </a:t>
            </a:r>
            <a:endParaRPr lang="en-US" sz="2500" dirty="0">
              <a:solidFill>
                <a:srgbClr val="14141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Robust continuous integration (CI) infrastructure; </a:t>
            </a:r>
            <a:endParaRPr lang="en-US" sz="2400" dirty="0">
              <a:solidFill>
                <a:srgbClr val="14141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Developed collaboratively on GitHub;</a:t>
            </a:r>
            <a:endParaRPr lang="en-US" sz="2400" dirty="0">
              <a:solidFill>
                <a:srgbClr val="14141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14141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Core implementation in C++ with comprehensive Python bindings.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1" i="0" u="none" strike="noStrike" dirty="0">
                <a:solidFill>
                  <a:srgbClr val="5470E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Practical approach</a:t>
            </a:r>
            <a:r>
              <a:rPr lang="en-US" sz="2500" b="0" i="0" u="none" strike="noStrike" dirty="0">
                <a:solidFill>
                  <a:srgbClr val="5470E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we’ll test the Python live on Google </a:t>
            </a:r>
            <a:r>
              <a:rPr lang="en-US" sz="2500" b="0" i="0" u="none" strike="noStrike" dirty="0" err="1">
                <a:solidFill>
                  <a:srgbClr val="5470E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2500" b="0" i="0" u="none" strike="noStrike" dirty="0">
                <a:solidFill>
                  <a:srgbClr val="5470E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GB" sz="2500" dirty="0">
              <a:solidFill>
                <a:srgbClr val="5470E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71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05001" y="87048"/>
            <a:ext cx="7238999" cy="82735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6H1F</a:t>
            </a:r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 Gelsolin G2+nanobody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t="10961" r="7024"/>
          <a:stretch/>
        </p:blipFill>
        <p:spPr bwMode="auto">
          <a:xfrm>
            <a:off x="379021" y="1085951"/>
            <a:ext cx="8385957" cy="5772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RCSB PDB">
            <a:extLst>
              <a:ext uri="{FF2B5EF4-FFF2-40B4-BE49-F238E27FC236}">
                <a16:creationId xmlns:a16="http://schemas.microsoft.com/office/drawing/2014/main" id="{3AB91FF3-F528-6907-2424-56E2EC2B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7" y="180386"/>
            <a:ext cx="2133600" cy="58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6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" r="10201" b="1021"/>
          <a:stretch/>
        </p:blipFill>
        <p:spPr bwMode="auto">
          <a:xfrm>
            <a:off x="4" y="1486800"/>
            <a:ext cx="9100964" cy="39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6CE67BC-593E-1421-B88B-EB7262848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5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Which one is the nanobody?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DB9279-1A40-7874-5171-2625E481F507}"/>
              </a:ext>
            </a:extLst>
          </p:cNvPr>
          <p:cNvGrpSpPr/>
          <p:nvPr/>
        </p:nvGrpSpPr>
        <p:grpSpPr>
          <a:xfrm>
            <a:off x="3886200" y="5095162"/>
            <a:ext cx="838200" cy="536226"/>
            <a:chOff x="2242447" y="5134674"/>
            <a:chExt cx="838200" cy="5362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62F62D-7722-1D93-CDA2-E97D6AB7901C}"/>
                </a:ext>
              </a:extLst>
            </p:cNvPr>
            <p:cNvSpPr/>
            <p:nvPr/>
          </p:nvSpPr>
          <p:spPr>
            <a:xfrm>
              <a:off x="2242447" y="5134674"/>
              <a:ext cx="838200" cy="228601"/>
            </a:xfrm>
            <a:prstGeom prst="rect">
              <a:avLst/>
            </a:prstGeom>
            <a:solidFill>
              <a:srgbClr val="F5E5A1"/>
            </a:solidFill>
            <a:ln>
              <a:solidFill>
                <a:srgbClr val="F1D3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SHEET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87F1A9-9298-90DF-9402-FE97FFBA039E}"/>
                </a:ext>
              </a:extLst>
            </p:cNvPr>
            <p:cNvSpPr/>
            <p:nvPr/>
          </p:nvSpPr>
          <p:spPr>
            <a:xfrm>
              <a:off x="2242447" y="5442300"/>
              <a:ext cx="838200" cy="228600"/>
            </a:xfrm>
            <a:prstGeom prst="rect">
              <a:avLst/>
            </a:prstGeom>
            <a:solidFill>
              <a:srgbClr val="F29BB7"/>
            </a:solidFill>
            <a:ln>
              <a:solidFill>
                <a:srgbClr val="E94C8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HELIX</a:t>
              </a:r>
            </a:p>
          </p:txBody>
        </p:sp>
      </p:grpSp>
      <p:pic>
        <p:nvPicPr>
          <p:cNvPr id="9" name="Picture 8" descr="A blue rectangular object with text&#10;&#10;AI-generated content may be incorrect.">
            <a:extLst>
              <a:ext uri="{FF2B5EF4-FFF2-40B4-BE49-F238E27FC236}">
                <a16:creationId xmlns:a16="http://schemas.microsoft.com/office/drawing/2014/main" id="{C681CC76-4D85-C825-6BB2-2D516D856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67296"/>
            <a:ext cx="2609409" cy="738512"/>
          </a:xfrm>
          <a:prstGeom prst="rect">
            <a:avLst/>
          </a:prstGeom>
          <a:ln w="6350" cap="rnd" cmpd="sng">
            <a:solidFill>
              <a:schemeClr val="bg1">
                <a:lumMod val="85000"/>
              </a:schemeClr>
            </a:solidFill>
          </a:ln>
          <a:effectLst>
            <a:softEdge rad="0"/>
          </a:effectLst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94609E8-0772-CFED-4485-991A622507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399" y="2152799"/>
            <a:ext cx="381004" cy="122903"/>
          </a:xfrm>
          <a:prstGeom prst="bentConnector3">
            <a:avLst>
              <a:gd name="adj1" fmla="val 1288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594444A-F086-C280-AA14-B7EBF63359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598688" y="4026788"/>
            <a:ext cx="3578374" cy="76201"/>
          </a:xfrm>
          <a:prstGeom prst="bentConnector3">
            <a:avLst>
              <a:gd name="adj1" fmla="val 99969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D54C92F6-032F-1B16-0EC5-B48BBF9E9E5D}"/>
              </a:ext>
            </a:extLst>
          </p:cNvPr>
          <p:cNvSpPr/>
          <p:nvPr/>
        </p:nvSpPr>
        <p:spPr>
          <a:xfrm flipV="1">
            <a:off x="152397" y="2391694"/>
            <a:ext cx="4572003" cy="12290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0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3550-5912-7A6E-8DE2-E25AFE703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88F7D18F-8F98-1AC9-2A81-296353D2A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" r="10201" b="1021"/>
          <a:stretch/>
        </p:blipFill>
        <p:spPr bwMode="auto">
          <a:xfrm>
            <a:off x="4" y="1486800"/>
            <a:ext cx="9100964" cy="39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36B9C0B-F01D-5F01-032D-83545B4C0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5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Which one is the nanobody?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23C532-9619-08D3-920F-D36837AB163F}"/>
              </a:ext>
            </a:extLst>
          </p:cNvPr>
          <p:cNvGrpSpPr/>
          <p:nvPr/>
        </p:nvGrpSpPr>
        <p:grpSpPr>
          <a:xfrm>
            <a:off x="3886200" y="5095162"/>
            <a:ext cx="838200" cy="536226"/>
            <a:chOff x="2242447" y="5134674"/>
            <a:chExt cx="838200" cy="5362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6B455A-C1C6-AE87-6CC6-DF254B404E0F}"/>
                </a:ext>
              </a:extLst>
            </p:cNvPr>
            <p:cNvSpPr/>
            <p:nvPr/>
          </p:nvSpPr>
          <p:spPr>
            <a:xfrm>
              <a:off x="2242447" y="5134674"/>
              <a:ext cx="838200" cy="228601"/>
            </a:xfrm>
            <a:prstGeom prst="rect">
              <a:avLst/>
            </a:prstGeom>
            <a:solidFill>
              <a:srgbClr val="F5E5A1"/>
            </a:solidFill>
            <a:ln>
              <a:solidFill>
                <a:srgbClr val="F1D34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SHEET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5A6CFB-E1E7-8C8F-8F6C-EA46FAB6441E}"/>
                </a:ext>
              </a:extLst>
            </p:cNvPr>
            <p:cNvSpPr/>
            <p:nvPr/>
          </p:nvSpPr>
          <p:spPr>
            <a:xfrm>
              <a:off x="2242447" y="5442300"/>
              <a:ext cx="838200" cy="228600"/>
            </a:xfrm>
            <a:prstGeom prst="rect">
              <a:avLst/>
            </a:prstGeom>
            <a:solidFill>
              <a:srgbClr val="F29BB7"/>
            </a:solidFill>
            <a:ln>
              <a:solidFill>
                <a:srgbClr val="E94C8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HELIX</a:t>
              </a:r>
            </a:p>
          </p:txBody>
        </p:sp>
      </p:grpSp>
      <p:pic>
        <p:nvPicPr>
          <p:cNvPr id="9" name="Picture 8" descr="A blue rectangular object with text&#10;&#10;AI-generated content may be incorrect.">
            <a:extLst>
              <a:ext uri="{FF2B5EF4-FFF2-40B4-BE49-F238E27FC236}">
                <a16:creationId xmlns:a16="http://schemas.microsoft.com/office/drawing/2014/main" id="{6FA59705-FF68-430A-4BCF-AFF906A6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67296"/>
            <a:ext cx="2609409" cy="738512"/>
          </a:xfrm>
          <a:prstGeom prst="rect">
            <a:avLst/>
          </a:prstGeom>
          <a:ln w="6350" cap="rnd" cmpd="sng">
            <a:solidFill>
              <a:schemeClr val="bg1">
                <a:lumMod val="85000"/>
              </a:schemeClr>
            </a:solidFill>
          </a:ln>
          <a:effectLst>
            <a:softEdge rad="0"/>
          </a:effectLst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CD4EA90-BFD7-4C57-D189-466CB43165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399" y="2152799"/>
            <a:ext cx="381004" cy="122903"/>
          </a:xfrm>
          <a:prstGeom prst="bentConnector3">
            <a:avLst>
              <a:gd name="adj1" fmla="val 1288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D539C0B-BB68-1E83-51C4-F8F54FEE4E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598688" y="4026788"/>
            <a:ext cx="3578374" cy="76201"/>
          </a:xfrm>
          <a:prstGeom prst="bentConnector3">
            <a:avLst>
              <a:gd name="adj1" fmla="val 99969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892F2AD-5463-C3ED-EB4A-9FD1E3A13D75}"/>
              </a:ext>
            </a:extLst>
          </p:cNvPr>
          <p:cNvCxnSpPr>
            <a:cxnSpLocks/>
          </p:cNvCxnSpPr>
          <p:nvPr/>
        </p:nvCxnSpPr>
        <p:spPr>
          <a:xfrm>
            <a:off x="6021844" y="1431209"/>
            <a:ext cx="381000" cy="457200"/>
          </a:xfrm>
          <a:prstGeom prst="straightConnector1">
            <a:avLst/>
          </a:prstGeom>
          <a:ln>
            <a:solidFill>
              <a:srgbClr val="1B916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48ED78-DD63-4C6B-D976-04326E81109E}"/>
              </a:ext>
            </a:extLst>
          </p:cNvPr>
          <p:cNvSpPr txBox="1"/>
          <p:nvPr/>
        </p:nvSpPr>
        <p:spPr>
          <a:xfrm>
            <a:off x="5410200" y="1061877"/>
            <a:ext cx="99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CA1C80-35B2-4EB0-891A-110B7AB66933}"/>
              </a:ext>
            </a:extLst>
          </p:cNvPr>
          <p:cNvCxnSpPr>
            <a:cxnSpLocks/>
          </p:cNvCxnSpPr>
          <p:nvPr/>
        </p:nvCxnSpPr>
        <p:spPr>
          <a:xfrm flipV="1">
            <a:off x="7289022" y="4877627"/>
            <a:ext cx="409222" cy="485648"/>
          </a:xfrm>
          <a:prstGeom prst="straightConnector1">
            <a:avLst/>
          </a:prstGeom>
          <a:ln>
            <a:solidFill>
              <a:srgbClr val="C556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7C993C-3478-3531-DF4F-1AD802B43E13}"/>
              </a:ext>
            </a:extLst>
          </p:cNvPr>
          <p:cNvSpPr txBox="1"/>
          <p:nvPr/>
        </p:nvSpPr>
        <p:spPr>
          <a:xfrm>
            <a:off x="6692840" y="5371934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B</a:t>
            </a:r>
          </a:p>
        </p:txBody>
      </p:sp>
    </p:spTree>
    <p:extLst>
      <p:ext uri="{BB962C8B-B14F-4D97-AF65-F5344CB8AC3E}">
        <p14:creationId xmlns:p14="http://schemas.microsoft.com/office/powerpoint/2010/main" val="252670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62D8E-79E6-67C3-28C0-CE39F148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850AFAF-E7E8-D7CE-E08D-FA5D69B2E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5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Looking into the PDB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1FB34-00C0-A399-8080-B324BD283CEE}"/>
              </a:ext>
            </a:extLst>
          </p:cNvPr>
          <p:cNvSpPr txBox="1"/>
          <p:nvPr/>
        </p:nvSpPr>
        <p:spPr>
          <a:xfrm>
            <a:off x="1006411" y="6324600"/>
            <a:ext cx="231185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PDB</a:t>
            </a:r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format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E98E3-1197-2F45-39A6-6F263D570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496" y="5713467"/>
            <a:ext cx="4428000" cy="965076"/>
          </a:xfrm>
          <a:prstGeom prst="rect">
            <a:avLst/>
          </a:prstGeom>
        </p:spPr>
      </p:pic>
      <p:pic>
        <p:nvPicPr>
          <p:cNvPr id="23" name="Picture 22" descr="A green and orange lines&#10;&#10;AI-generated content may be incorrect.">
            <a:extLst>
              <a:ext uri="{FF2B5EF4-FFF2-40B4-BE49-F238E27FC236}">
                <a16:creationId xmlns:a16="http://schemas.microsoft.com/office/drawing/2014/main" id="{3990104E-F2B2-0230-4840-659D64100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97" y="2357521"/>
            <a:ext cx="4304796" cy="299018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541FE8D-1577-C3F1-84F3-2535916DAFEC}"/>
              </a:ext>
            </a:extLst>
          </p:cNvPr>
          <p:cNvGrpSpPr/>
          <p:nvPr/>
        </p:nvGrpSpPr>
        <p:grpSpPr>
          <a:xfrm>
            <a:off x="323664" y="915407"/>
            <a:ext cx="3677340" cy="5334000"/>
            <a:chOff x="323664" y="915407"/>
            <a:chExt cx="3677340" cy="5334000"/>
          </a:xfrm>
        </p:grpSpPr>
        <p:pic>
          <p:nvPicPr>
            <p:cNvPr id="3" name="Picture 2" descr="A table of information&#10;&#10;AI-generated content may be incorrect.">
              <a:extLst>
                <a:ext uri="{FF2B5EF4-FFF2-40B4-BE49-F238E27FC236}">
                  <a16:creationId xmlns:a16="http://schemas.microsoft.com/office/drawing/2014/main" id="{9022A05B-9DAC-198B-1D5C-6C421984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64" y="915407"/>
              <a:ext cx="3677340" cy="533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F7DED1-F1FB-1508-B9D4-02E950D70572}"/>
                </a:ext>
              </a:extLst>
            </p:cNvPr>
            <p:cNvSpPr/>
            <p:nvPr/>
          </p:nvSpPr>
          <p:spPr>
            <a:xfrm>
              <a:off x="1044000" y="1504860"/>
              <a:ext cx="2904767" cy="182561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2D87A4-D9EF-596B-963A-B1C10F54F7B6}"/>
                </a:ext>
              </a:extLst>
            </p:cNvPr>
            <p:cNvSpPr/>
            <p:nvPr/>
          </p:nvSpPr>
          <p:spPr>
            <a:xfrm>
              <a:off x="1044511" y="1706777"/>
              <a:ext cx="2905200" cy="190800"/>
            </a:xfrm>
            <a:prstGeom prst="rect">
              <a:avLst/>
            </a:prstGeom>
            <a:solidFill>
              <a:schemeClr val="accent5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C60C18-36BA-BB6A-4C7B-CCCF2433DF5A}"/>
                </a:ext>
              </a:extLst>
            </p:cNvPr>
            <p:cNvSpPr/>
            <p:nvPr/>
          </p:nvSpPr>
          <p:spPr>
            <a:xfrm>
              <a:off x="1037217" y="1920079"/>
              <a:ext cx="2905200" cy="190800"/>
            </a:xfrm>
            <a:prstGeom prst="rect">
              <a:avLst/>
            </a:prstGeom>
            <a:solidFill>
              <a:schemeClr val="accent4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ECF62C-DC0C-7358-BD1E-7C6AA408BBBF}"/>
                </a:ext>
              </a:extLst>
            </p:cNvPr>
            <p:cNvSpPr/>
            <p:nvPr/>
          </p:nvSpPr>
          <p:spPr>
            <a:xfrm>
              <a:off x="1043567" y="2325745"/>
              <a:ext cx="2905200" cy="190800"/>
            </a:xfrm>
            <a:prstGeom prst="rect">
              <a:avLst/>
            </a:prstGeom>
            <a:solidFill>
              <a:schemeClr val="accent3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6FF454-34DA-3D50-A0DD-527DEBADF37D}"/>
                </a:ext>
              </a:extLst>
            </p:cNvPr>
            <p:cNvSpPr/>
            <p:nvPr/>
          </p:nvSpPr>
          <p:spPr>
            <a:xfrm>
              <a:off x="1044000" y="2534806"/>
              <a:ext cx="2905200" cy="183600"/>
            </a:xfrm>
            <a:prstGeom prst="rect">
              <a:avLst/>
            </a:prstGeom>
            <a:solidFill>
              <a:schemeClr val="accent2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AC0515-65D6-DDDE-F2C2-CA9AC7A3F2A5}"/>
                </a:ext>
              </a:extLst>
            </p:cNvPr>
            <p:cNvSpPr/>
            <p:nvPr/>
          </p:nvSpPr>
          <p:spPr>
            <a:xfrm>
              <a:off x="1044000" y="2721992"/>
              <a:ext cx="2905200" cy="183600"/>
            </a:xfrm>
            <a:prstGeom prst="rect">
              <a:avLst/>
            </a:prstGeom>
            <a:solidFill>
              <a:srgbClr val="FFC000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4517E5-311B-D007-3F5F-6A88AAC24E51}"/>
                </a:ext>
              </a:extLst>
            </p:cNvPr>
            <p:cNvSpPr/>
            <p:nvPr/>
          </p:nvSpPr>
          <p:spPr>
            <a:xfrm>
              <a:off x="1044000" y="3109536"/>
              <a:ext cx="2905200" cy="183600"/>
            </a:xfrm>
            <a:prstGeom prst="rect">
              <a:avLst/>
            </a:prstGeom>
            <a:solidFill>
              <a:srgbClr val="FFE0C7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A1579C-98D6-8CCC-42A3-15BC76794B44}"/>
                </a:ext>
              </a:extLst>
            </p:cNvPr>
            <p:cNvSpPr/>
            <p:nvPr/>
          </p:nvSpPr>
          <p:spPr>
            <a:xfrm>
              <a:off x="1044000" y="3481067"/>
              <a:ext cx="2905200" cy="183600"/>
            </a:xfrm>
            <a:prstGeom prst="rect">
              <a:avLst/>
            </a:prstGeom>
            <a:solidFill>
              <a:srgbClr val="FFC6B1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BDC449-9CB2-D5F6-D956-F0AAA2A1A61E}"/>
                </a:ext>
              </a:extLst>
            </p:cNvPr>
            <p:cNvSpPr/>
            <p:nvPr/>
          </p:nvSpPr>
          <p:spPr>
            <a:xfrm>
              <a:off x="1043567" y="3297600"/>
              <a:ext cx="2905200" cy="183600"/>
            </a:xfrm>
            <a:prstGeom prst="rect">
              <a:avLst/>
            </a:prstGeom>
            <a:solidFill>
              <a:srgbClr val="FFCAAD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9120A-73E2-509F-0FD9-AD79D9FA181F}"/>
                </a:ext>
              </a:extLst>
            </p:cNvPr>
            <p:cNvSpPr/>
            <p:nvPr/>
          </p:nvSpPr>
          <p:spPr>
            <a:xfrm>
              <a:off x="1044000" y="3669016"/>
              <a:ext cx="2905200" cy="183600"/>
            </a:xfrm>
            <a:prstGeom prst="rect">
              <a:avLst/>
            </a:prstGeom>
            <a:solidFill>
              <a:srgbClr val="E94C82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CEF1F7-F860-73EF-14F8-60E30BC7680D}"/>
                </a:ext>
              </a:extLst>
            </p:cNvPr>
            <p:cNvSpPr/>
            <p:nvPr/>
          </p:nvSpPr>
          <p:spPr>
            <a:xfrm>
              <a:off x="1044000" y="4264439"/>
              <a:ext cx="2905200" cy="183600"/>
            </a:xfrm>
            <a:prstGeom prst="rect">
              <a:avLst/>
            </a:prstGeom>
            <a:solidFill>
              <a:srgbClr val="5EEC07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882FE2-8771-B5B9-8867-2ED7C84D1F83}"/>
                </a:ext>
              </a:extLst>
            </p:cNvPr>
            <p:cNvSpPr/>
            <p:nvPr/>
          </p:nvSpPr>
          <p:spPr>
            <a:xfrm>
              <a:off x="1044000" y="3861314"/>
              <a:ext cx="2905200" cy="183600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60D31F-3BBA-503F-97AC-8E632890FF4C}"/>
              </a:ext>
            </a:extLst>
          </p:cNvPr>
          <p:cNvGrpSpPr/>
          <p:nvPr/>
        </p:nvGrpSpPr>
        <p:grpSpPr>
          <a:xfrm>
            <a:off x="4266000" y="1563583"/>
            <a:ext cx="4445987" cy="545359"/>
            <a:chOff x="4207980" y="1724584"/>
            <a:chExt cx="4445987" cy="5453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6E37CC-3F96-223D-6F42-2186A51C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6934" y="1724584"/>
              <a:ext cx="4427033" cy="54535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F428A3-95EE-94ED-748A-5D8B2F35B219}"/>
                </a:ext>
              </a:extLst>
            </p:cNvPr>
            <p:cNvSpPr/>
            <p:nvPr/>
          </p:nvSpPr>
          <p:spPr>
            <a:xfrm>
              <a:off x="4207980" y="1727001"/>
              <a:ext cx="270000" cy="90000"/>
            </a:xfrm>
            <a:prstGeom prst="rect">
              <a:avLst/>
            </a:prstGeom>
            <a:solidFill>
              <a:schemeClr val="accent6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ED3A62-0FE9-060A-4B3A-9A75999DC4D9}"/>
                </a:ext>
              </a:extLst>
            </p:cNvPr>
            <p:cNvSpPr/>
            <p:nvPr/>
          </p:nvSpPr>
          <p:spPr>
            <a:xfrm>
              <a:off x="4775474" y="1730679"/>
              <a:ext cx="84649" cy="87347"/>
            </a:xfrm>
            <a:prstGeom prst="rect">
              <a:avLst/>
            </a:prstGeom>
            <a:solidFill>
              <a:schemeClr val="accent5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DC3F76-DD11-53AA-9A16-C78EB28EDC10}"/>
                </a:ext>
              </a:extLst>
            </p:cNvPr>
            <p:cNvSpPr/>
            <p:nvPr/>
          </p:nvSpPr>
          <p:spPr>
            <a:xfrm>
              <a:off x="4944201" y="1730601"/>
              <a:ext cx="84649" cy="87347"/>
            </a:xfrm>
            <a:prstGeom prst="rect">
              <a:avLst/>
            </a:prstGeom>
            <a:solidFill>
              <a:schemeClr val="accent4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916FEB-F730-1A41-85D5-26E9C586823C}"/>
                </a:ext>
              </a:extLst>
            </p:cNvPr>
            <p:cNvSpPr/>
            <p:nvPr/>
          </p:nvSpPr>
          <p:spPr>
            <a:xfrm>
              <a:off x="5175433" y="1730601"/>
              <a:ext cx="176400" cy="93789"/>
            </a:xfrm>
            <a:prstGeom prst="rect">
              <a:avLst/>
            </a:prstGeom>
            <a:solidFill>
              <a:schemeClr val="accent3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F7CEC5-4346-F0E9-151E-DB74F84C3E58}"/>
                </a:ext>
              </a:extLst>
            </p:cNvPr>
            <p:cNvSpPr/>
            <p:nvPr/>
          </p:nvSpPr>
          <p:spPr>
            <a:xfrm>
              <a:off x="5387880" y="1730601"/>
              <a:ext cx="82800" cy="87347"/>
            </a:xfrm>
            <a:prstGeom prst="rect">
              <a:avLst/>
            </a:prstGeom>
            <a:solidFill>
              <a:schemeClr val="accent2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E31B7E-4984-9705-C1BE-0FB99BDBBE43}"/>
                </a:ext>
              </a:extLst>
            </p:cNvPr>
            <p:cNvSpPr/>
            <p:nvPr/>
          </p:nvSpPr>
          <p:spPr>
            <a:xfrm>
              <a:off x="5611026" y="1730892"/>
              <a:ext cx="82800" cy="87347"/>
            </a:xfrm>
            <a:prstGeom prst="rect">
              <a:avLst/>
            </a:prstGeom>
            <a:solidFill>
              <a:srgbClr val="FFC000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B1E4ED-70ED-0F27-1873-8AF8B89EA1C9}"/>
                </a:ext>
              </a:extLst>
            </p:cNvPr>
            <p:cNvSpPr/>
            <p:nvPr/>
          </p:nvSpPr>
          <p:spPr>
            <a:xfrm>
              <a:off x="5953019" y="1731134"/>
              <a:ext cx="396000" cy="87347"/>
            </a:xfrm>
            <a:prstGeom prst="rect">
              <a:avLst/>
            </a:prstGeom>
            <a:solidFill>
              <a:srgbClr val="FFE0C7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A607EE-29BE-9163-EA66-7E42AE6E0657}"/>
                </a:ext>
              </a:extLst>
            </p:cNvPr>
            <p:cNvSpPr/>
            <p:nvPr/>
          </p:nvSpPr>
          <p:spPr>
            <a:xfrm>
              <a:off x="6844556" y="1730957"/>
              <a:ext cx="396000" cy="87347"/>
            </a:xfrm>
            <a:prstGeom prst="rect">
              <a:avLst/>
            </a:prstGeom>
            <a:solidFill>
              <a:srgbClr val="FFC6B1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B2C6F73-7429-2195-B7E2-04533136EF20}"/>
                </a:ext>
              </a:extLst>
            </p:cNvPr>
            <p:cNvSpPr/>
            <p:nvPr/>
          </p:nvSpPr>
          <p:spPr>
            <a:xfrm>
              <a:off x="6466861" y="1731134"/>
              <a:ext cx="327600" cy="86400"/>
            </a:xfrm>
            <a:prstGeom prst="rect">
              <a:avLst/>
            </a:prstGeom>
            <a:solidFill>
              <a:srgbClr val="FFC6B1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CABA6C-F133-3090-DB53-A5F2BBA20B89}"/>
                </a:ext>
              </a:extLst>
            </p:cNvPr>
            <p:cNvSpPr/>
            <p:nvPr/>
          </p:nvSpPr>
          <p:spPr>
            <a:xfrm>
              <a:off x="7340486" y="1730957"/>
              <a:ext cx="251999" cy="87347"/>
            </a:xfrm>
            <a:prstGeom prst="rect">
              <a:avLst/>
            </a:prstGeom>
            <a:solidFill>
              <a:srgbClr val="E94C82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148C29A-4C71-E9FE-08CC-B2959C1F6CA7}"/>
                </a:ext>
              </a:extLst>
            </p:cNvPr>
            <p:cNvSpPr/>
            <p:nvPr/>
          </p:nvSpPr>
          <p:spPr>
            <a:xfrm>
              <a:off x="7634497" y="1730601"/>
              <a:ext cx="273600" cy="86401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CDDE607-D829-4736-8EAA-E1505B05B566}"/>
              </a:ext>
            </a:extLst>
          </p:cNvPr>
          <p:cNvSpPr/>
          <p:nvPr/>
        </p:nvSpPr>
        <p:spPr>
          <a:xfrm>
            <a:off x="8568000" y="1569956"/>
            <a:ext cx="86400" cy="86400"/>
          </a:xfrm>
          <a:prstGeom prst="rect">
            <a:avLst/>
          </a:prstGeom>
          <a:solidFill>
            <a:srgbClr val="5EEC07">
              <a:alpha val="2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98E17C-DD3E-D862-5DD5-ADC5CC3AE382}"/>
              </a:ext>
            </a:extLst>
          </p:cNvPr>
          <p:cNvSpPr txBox="1"/>
          <p:nvPr/>
        </p:nvSpPr>
        <p:spPr>
          <a:xfrm>
            <a:off x="4164983" y="1172230"/>
            <a:ext cx="20938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residue of 6H1F: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892AC7-8FCE-7D0D-6E03-8CACEE8D77B8}"/>
              </a:ext>
            </a:extLst>
          </p:cNvPr>
          <p:cNvSpPr txBox="1"/>
          <p:nvPr/>
        </p:nvSpPr>
        <p:spPr>
          <a:xfrm>
            <a:off x="4164983" y="5347710"/>
            <a:ext cx="18437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Last rows of 6H1F: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2BBAF-B946-C22F-8152-BE5E6E1835E5}"/>
              </a:ext>
            </a:extLst>
          </p:cNvPr>
          <p:cNvSpPr/>
          <p:nvPr/>
        </p:nvSpPr>
        <p:spPr>
          <a:xfrm>
            <a:off x="1043567" y="4640400"/>
            <a:ext cx="2905200" cy="183600"/>
          </a:xfrm>
          <a:prstGeom prst="rect">
            <a:avLst/>
          </a:prstGeom>
          <a:solidFill>
            <a:srgbClr val="5E7CFF">
              <a:alpha val="2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C4F0C8-B6E5-3AE2-C9BE-5FC4804FB40E}"/>
              </a:ext>
            </a:extLst>
          </p:cNvPr>
          <p:cNvSpPr/>
          <p:nvPr/>
        </p:nvSpPr>
        <p:spPr>
          <a:xfrm>
            <a:off x="4309200" y="5727600"/>
            <a:ext cx="374400" cy="306000"/>
          </a:xfrm>
          <a:prstGeom prst="rect">
            <a:avLst/>
          </a:prstGeom>
          <a:solidFill>
            <a:srgbClr val="5E7CFF">
              <a:alpha val="2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474B5D-C5B5-DB6D-9C44-8E30C22FD048}"/>
              </a:ext>
            </a:extLst>
          </p:cNvPr>
          <p:cNvSpPr/>
          <p:nvPr/>
        </p:nvSpPr>
        <p:spPr>
          <a:xfrm>
            <a:off x="4307218" y="6044371"/>
            <a:ext cx="1179182" cy="508829"/>
          </a:xfrm>
          <a:prstGeom prst="rect">
            <a:avLst/>
          </a:prstGeom>
          <a:noFill/>
          <a:ln w="952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7DE1F6-5661-109C-10E7-03C5F200A9E3}"/>
              </a:ext>
            </a:extLst>
          </p:cNvPr>
          <p:cNvCxnSpPr>
            <a:cxnSpLocks/>
          </p:cNvCxnSpPr>
          <p:nvPr/>
        </p:nvCxnSpPr>
        <p:spPr>
          <a:xfrm>
            <a:off x="5486400" y="6308725"/>
            <a:ext cx="609600" cy="168275"/>
          </a:xfrm>
          <a:prstGeom prst="straightConnector1">
            <a:avLst/>
          </a:prstGeom>
          <a:ln w="9525" cap="rnd">
            <a:solidFill>
              <a:srgbClr val="FF00FF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0DDFC1-ED7E-0E97-625D-415445A64D62}"/>
              </a:ext>
            </a:extLst>
          </p:cNvPr>
          <p:cNvSpPr txBox="1"/>
          <p:nvPr/>
        </p:nvSpPr>
        <p:spPr>
          <a:xfrm>
            <a:off x="5823986" y="6286127"/>
            <a:ext cx="3170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CONECT records should be specified for all </a:t>
            </a:r>
          </a:p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non-standard residues, to explicitly define bonds.</a:t>
            </a:r>
          </a:p>
        </p:txBody>
      </p:sp>
    </p:spTree>
    <p:extLst>
      <p:ext uri="{BB962C8B-B14F-4D97-AF65-F5344CB8AC3E}">
        <p14:creationId xmlns:p14="http://schemas.microsoft.com/office/powerpoint/2010/main" val="2605336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80CF90-BA2A-0B48-A588-0558452C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815" y="325825"/>
            <a:ext cx="8868370" cy="4373883"/>
          </a:xfrm>
          <a:prstGeom prst="rect">
            <a:avLst/>
          </a:prstGeom>
          <a:ln w="9525">
            <a:solidFill>
              <a:srgbClr val="022C5C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79B14-0C9D-9B49-987F-25395498CD76}"/>
              </a:ext>
            </a:extLst>
          </p:cNvPr>
          <p:cNvSpPr txBox="1"/>
          <p:nvPr/>
        </p:nvSpPr>
        <p:spPr>
          <a:xfrm>
            <a:off x="137815" y="5029199"/>
            <a:ext cx="8868370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Giorgino T, Mattioni D, Hassan A, Milani M, Mastrangelo 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Barbiroli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 A, et al.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Nanobody interaction unveils structure, dynamics and proteotoxicity of the Finnish-type amyloidogenic gelsolin variant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Biochimica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 et 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Biophysica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 Acta (BBA) - Molecular Basis of Disease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. 2019 Mar 1;1865(3):648–60.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Journal link.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Preprint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kumimoji="0" lang="en-I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8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2-6H1F-spin" descr="G2-6H1F-spin">
            <a:hlinkClick r:id="" action="ppaction://media"/>
            <a:extLst>
              <a:ext uri="{FF2B5EF4-FFF2-40B4-BE49-F238E27FC236}">
                <a16:creationId xmlns:a16="http://schemas.microsoft.com/office/drawing/2014/main" id="{5DB958FD-BF28-004F-85CA-E11C32318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313" t="9625" r="15927" b="8908"/>
          <a:stretch/>
        </p:blipFill>
        <p:spPr>
          <a:xfrm>
            <a:off x="6324600" y="966231"/>
            <a:ext cx="2640843" cy="558696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04800" y="1569705"/>
            <a:ext cx="3056766" cy="4419600"/>
          </a:xfrm>
          <a:prstGeom prst="roundRect">
            <a:avLst>
              <a:gd name="adj" fmla="val 799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WT and </a:t>
            </a:r>
            <a:r>
              <a:rPr lang="en-US" sz="24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D187N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are 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virtually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identical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*: same structure, different function</a:t>
            </a:r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Nb11 binds far from the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furin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>
                <a:solidFill>
                  <a:srgbClr val="331AF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cleavage site</a:t>
            </a:r>
            <a:r>
              <a:rPr lang="mr-I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mr-IN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…</a:t>
            </a:r>
            <a:r>
              <a:rPr lang="it-IT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nd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far from the </a:t>
            </a:r>
            <a:r>
              <a:rPr lang="en-US" sz="2400" dirty="0">
                <a:solidFill>
                  <a:srgbClr val="48B11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</a:t>
            </a:r>
            <a:r>
              <a:rPr lang="en-US" sz="2400" baseline="30000" dirty="0">
                <a:solidFill>
                  <a:srgbClr val="48B11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2+</a:t>
            </a:r>
            <a:r>
              <a:rPr lang="en-US" sz="2400" dirty="0">
                <a:solidFill>
                  <a:srgbClr val="48B11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ion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C77D7815-A654-6042-BFD4-F108505A2524}"/>
              </a:ext>
            </a:extLst>
          </p:cNvPr>
          <p:cNvSpPr txBox="1"/>
          <p:nvPr/>
        </p:nvSpPr>
        <p:spPr>
          <a:xfrm>
            <a:off x="3482893" y="6338961"/>
            <a:ext cx="23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WT:  4S10,  2.6 Å</a:t>
            </a:r>
          </a:p>
        </p:txBody>
      </p:sp>
      <p:pic>
        <p:nvPicPr>
          <p:cNvPr id="10" name="G2-4S10-spin" descr="G2-4S10-spin">
            <a:hlinkClick r:id="" action="ppaction://media"/>
            <a:extLst>
              <a:ext uri="{FF2B5EF4-FFF2-40B4-BE49-F238E27FC236}">
                <a16:creationId xmlns:a16="http://schemas.microsoft.com/office/drawing/2014/main" id="{0FE53E25-158F-FF43-BC9A-FB178C8B41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7711" r="32390"/>
          <a:stretch/>
        </p:blipFill>
        <p:spPr>
          <a:xfrm>
            <a:off x="3482893" y="1109272"/>
            <a:ext cx="2640843" cy="5113212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FF9390D2-0ACA-A946-8D23-60F0832F1425}"/>
              </a:ext>
            </a:extLst>
          </p:cNvPr>
          <p:cNvSpPr txBox="1"/>
          <p:nvPr/>
        </p:nvSpPr>
        <p:spPr>
          <a:xfrm>
            <a:off x="6445927" y="6335801"/>
            <a:ext cx="2384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D187N:  </a:t>
            </a:r>
            <a:r>
              <a:rPr lang="en-US" sz="1600" b="1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6H1F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 1.9 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CA8F1-3424-B743-ADD0-189786B7D030}"/>
              </a:ext>
            </a:extLst>
          </p:cNvPr>
          <p:cNvSpPr txBox="1"/>
          <p:nvPr/>
        </p:nvSpPr>
        <p:spPr>
          <a:xfrm>
            <a:off x="762597" y="6335801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* Except Ca</a:t>
            </a:r>
            <a:r>
              <a:rPr lang="en-IT" sz="1600" baseline="30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2+</a:t>
            </a:r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binding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23171F-FAA4-C4AE-43A8-755C51955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pPr>
              <a:spcAft>
                <a:spcPts val="300"/>
              </a:spcAft>
            </a:pPr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Three puzzles!</a:t>
            </a:r>
            <a:r>
              <a:rPr lang="en-US" sz="1800" i="1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5CA65-4841-29F9-D717-E4167F84F5C2}"/>
              </a:ext>
            </a:extLst>
          </p:cNvPr>
          <p:cNvSpPr txBox="1"/>
          <p:nvPr/>
        </p:nvSpPr>
        <p:spPr>
          <a:xfrm>
            <a:off x="4287023" y="804648"/>
            <a:ext cx="40751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WT:Nb11 complex compared to D187N:Nb11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265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4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9D94B7-6FFD-3F49-AF93-C88FA8E85362}"/>
              </a:ext>
            </a:extLst>
          </p:cNvPr>
          <p:cNvGrpSpPr/>
          <p:nvPr/>
        </p:nvGrpSpPr>
        <p:grpSpPr>
          <a:xfrm>
            <a:off x="4629095" y="1688916"/>
            <a:ext cx="3950355" cy="5089218"/>
            <a:chOff x="-77165" y="287923"/>
            <a:chExt cx="4801565" cy="6185828"/>
          </a:xfrm>
        </p:grpSpPr>
        <p:pic>
          <p:nvPicPr>
            <p:cNvPr id="6146" name="Picture 2" descr="Z:\home\toni\work\gelsolin-D187N-paper\5-figures\box_blu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0" y="287923"/>
              <a:ext cx="4589110" cy="586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ttore 2 2"/>
            <p:cNvCxnSpPr/>
            <p:nvPr/>
          </p:nvCxnSpPr>
          <p:spPr>
            <a:xfrm flipV="1">
              <a:off x="1506890" y="5621923"/>
              <a:ext cx="2667000" cy="6096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asellaDiTesto 4"/>
            <p:cNvSpPr txBox="1"/>
            <p:nvPr/>
          </p:nvSpPr>
          <p:spPr>
            <a:xfrm>
              <a:off x="-77165" y="3221623"/>
              <a:ext cx="785600" cy="411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105 Å</a:t>
              </a:r>
            </a:p>
          </p:txBody>
        </p:sp>
        <p:cxnSp>
          <p:nvCxnSpPr>
            <p:cNvPr id="7" name="Connettore 2 6"/>
            <p:cNvCxnSpPr/>
            <p:nvPr/>
          </p:nvCxnSpPr>
          <p:spPr>
            <a:xfrm flipH="1" flipV="1">
              <a:off x="897290" y="5240923"/>
              <a:ext cx="342900" cy="9144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0"/>
            <p:cNvSpPr txBox="1"/>
            <p:nvPr/>
          </p:nvSpPr>
          <p:spPr>
            <a:xfrm>
              <a:off x="351133" y="5689796"/>
              <a:ext cx="660902" cy="411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62 Å</a:t>
              </a:r>
            </a:p>
          </p:txBody>
        </p:sp>
        <p:cxnSp>
          <p:nvCxnSpPr>
            <p:cNvPr id="12" name="Connettore 2 11"/>
            <p:cNvCxnSpPr/>
            <p:nvPr/>
          </p:nvCxnSpPr>
          <p:spPr>
            <a:xfrm>
              <a:off x="580177" y="973723"/>
              <a:ext cx="240913" cy="41148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2738842" y="6062246"/>
              <a:ext cx="660902" cy="411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67 Å</a:t>
              </a:r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650387" y="196727"/>
            <a:ext cx="795741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000">
                <a:latin typeface="Gill Sans MT" pitchFamily="34" charset="0"/>
              </a:defRPr>
            </a:lvl1pPr>
          </a:lstStyle>
          <a:p>
            <a:pPr marL="342900" indent="-342900" algn="l">
              <a:spcBef>
                <a:spcPts val="600"/>
              </a:spcBef>
              <a:tabLst>
                <a:tab pos="4572000" algn="l"/>
              </a:tabLs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GSN </a:t>
            </a:r>
            <a:r>
              <a:rPr lang="en-US" sz="2800" b="1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± Nb11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MD simulations</a:t>
            </a:r>
          </a:p>
          <a:p>
            <a:pPr marL="342900" indent="-342900" algn="l">
              <a:spcBef>
                <a:spcPts val="600"/>
              </a:spcBef>
              <a:buFont typeface="Arial"/>
              <a:buChar char="•"/>
              <a:tabLst>
                <a:tab pos="4572000" algn="l"/>
              </a:tabLs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Unbiased sampling @300 °K	CHARMM36</a:t>
            </a:r>
          </a:p>
          <a:p>
            <a:pPr marL="342900" indent="-342900" algn="l">
              <a:spcBef>
                <a:spcPts val="600"/>
              </a:spcBef>
              <a:buFont typeface="Arial"/>
              <a:buChar char="•"/>
              <a:tabLst>
                <a:tab pos="4572000" algn="l"/>
              </a:tabLs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100 mM NaCl	 ~3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μs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tot.   </a:t>
            </a: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spcBef>
                <a:spcPts val="600"/>
              </a:spcBef>
              <a:buFont typeface="Arial"/>
              <a:buChar char="•"/>
              <a:tabLst>
                <a:tab pos="4572000" algn="l"/>
              </a:tabLst>
            </a:pPr>
            <a:r>
              <a:rPr lang="en-US" dirty="0">
                <a:solidFill>
                  <a:srgbClr val="C0504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Harmonic restraints:	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~25k/</a:t>
            </a:r>
            <a:r>
              <a:rPr lang="en-US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43k atoms</a:t>
            </a:r>
            <a:br>
              <a:rPr lang="en-US" dirty="0">
                <a:solidFill>
                  <a:srgbClr val="C0504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solidFill>
                  <a:srgbClr val="C0504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SS Nb11 @ 0.03 kcal/mol/Å</a:t>
            </a:r>
            <a:r>
              <a:rPr lang="en-US" baseline="30000" dirty="0">
                <a:solidFill>
                  <a:srgbClr val="C0504D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61112B-0952-F541-906E-C972011FB6F9}"/>
              </a:ext>
            </a:extLst>
          </p:cNvPr>
          <p:cNvGrpSpPr/>
          <p:nvPr/>
        </p:nvGrpSpPr>
        <p:grpSpPr>
          <a:xfrm>
            <a:off x="710149" y="2514600"/>
            <a:ext cx="3262036" cy="3799725"/>
            <a:chOff x="4362450" y="1088023"/>
            <a:chExt cx="3971925" cy="4626627"/>
          </a:xfrm>
        </p:grpSpPr>
        <p:pic>
          <p:nvPicPr>
            <p:cNvPr id="14" name="Picture 3" descr="Z:\home\toni\work\gelsolin-D187N-paper\5-figures\box_no_nb_blur.png">
              <a:extLst>
                <a:ext uri="{FF2B5EF4-FFF2-40B4-BE49-F238E27FC236}">
                  <a16:creationId xmlns:a16="http://schemas.microsoft.com/office/drawing/2014/main" id="{4F36D583-2118-154E-95D1-07E722919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5" t="21101" r="6648" b="14079"/>
            <a:stretch/>
          </p:blipFill>
          <p:spPr bwMode="auto">
            <a:xfrm>
              <a:off x="4362450" y="1088023"/>
              <a:ext cx="3971925" cy="429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nettore 2 19">
              <a:extLst>
                <a:ext uri="{FF2B5EF4-FFF2-40B4-BE49-F238E27FC236}">
                  <a16:creationId xmlns:a16="http://schemas.microsoft.com/office/drawing/2014/main" id="{DFEE2BFB-AED2-D544-9333-B218BB214BE6}"/>
                </a:ext>
              </a:extLst>
            </p:cNvPr>
            <p:cNvCxnSpPr/>
            <p:nvPr/>
          </p:nvCxnSpPr>
          <p:spPr>
            <a:xfrm flipV="1">
              <a:off x="4991100" y="4878973"/>
              <a:ext cx="3048000" cy="66892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20">
              <a:extLst>
                <a:ext uri="{FF2B5EF4-FFF2-40B4-BE49-F238E27FC236}">
                  <a16:creationId xmlns:a16="http://schemas.microsoft.com/office/drawing/2014/main" id="{ADFB6975-8506-9841-B6AF-7A650CAAC19F}"/>
                </a:ext>
              </a:extLst>
            </p:cNvPr>
            <p:cNvSpPr txBox="1"/>
            <p:nvPr/>
          </p:nvSpPr>
          <p:spPr>
            <a:xfrm>
              <a:off x="6283075" y="5302419"/>
              <a:ext cx="947039" cy="412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(65 </a:t>
              </a:r>
              <a:r>
                <a:rPr lang="en-US" sz="1600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Å</a:t>
              </a:r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) </a:t>
              </a:r>
              <a:r>
                <a:rPr lang="en-US" sz="1600" baseline="30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3</a:t>
              </a:r>
            </a:p>
          </p:txBody>
        </p:sp>
        <p:cxnSp>
          <p:nvCxnSpPr>
            <p:cNvPr id="19" name="Connettore 2 6">
              <a:extLst>
                <a:ext uri="{FF2B5EF4-FFF2-40B4-BE49-F238E27FC236}">
                  <a16:creationId xmlns:a16="http://schemas.microsoft.com/office/drawing/2014/main" id="{9B0E8611-C73E-1E4D-AD9C-CDBBA3677443}"/>
                </a:ext>
              </a:extLst>
            </p:cNvPr>
            <p:cNvCxnSpPr/>
            <p:nvPr/>
          </p:nvCxnSpPr>
          <p:spPr>
            <a:xfrm>
              <a:off x="6934200" y="2743200"/>
              <a:ext cx="91440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65ECE0-2B52-7A58-608C-0035BBB81853}"/>
              </a:ext>
            </a:extLst>
          </p:cNvPr>
          <p:cNvSpPr txBox="1"/>
          <p:nvPr/>
        </p:nvSpPr>
        <p:spPr>
          <a:xfrm>
            <a:off x="2822260" y="3119879"/>
            <a:ext cx="750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15Å</a:t>
            </a:r>
          </a:p>
          <a:p>
            <a:r>
              <a:rPr lang="en-US" sz="1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3940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42" b="1975"/>
          <a:stretch/>
        </p:blipFill>
        <p:spPr bwMode="auto">
          <a:xfrm>
            <a:off x="1078706" y="1119325"/>
            <a:ext cx="6986588" cy="164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9FED7-B714-AD4D-A248-F0ACBBBA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7" y="2705100"/>
            <a:ext cx="8305800" cy="41529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65EC76-4A37-1549-968E-87FEB8530FCC}"/>
              </a:ext>
            </a:extLst>
          </p:cNvPr>
          <p:cNvCxnSpPr>
            <a:cxnSpLocks/>
          </p:cNvCxnSpPr>
          <p:nvPr/>
        </p:nvCxnSpPr>
        <p:spPr>
          <a:xfrm>
            <a:off x="4038600" y="51054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8E377F-814A-D440-A11C-8B3BFDEB7306}"/>
              </a:ext>
            </a:extLst>
          </p:cNvPr>
          <p:cNvCxnSpPr>
            <a:cxnSpLocks/>
          </p:cNvCxnSpPr>
          <p:nvPr/>
        </p:nvCxnSpPr>
        <p:spPr>
          <a:xfrm>
            <a:off x="4038600" y="5715000"/>
            <a:ext cx="6078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900168-29E7-0D4B-B2C4-1B813AEDEE61}"/>
              </a:ext>
            </a:extLst>
          </p:cNvPr>
          <p:cNvSpPr txBox="1"/>
          <p:nvPr/>
        </p:nvSpPr>
        <p:spPr>
          <a:xfrm>
            <a:off x="4724400" y="4936123"/>
            <a:ext cx="370614" cy="338554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α</a:t>
            </a:r>
            <a:r>
              <a:rPr lang="en-IT" sz="16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D6D84-E326-8A4E-9EBA-3B69AF89A791}"/>
              </a:ext>
            </a:extLst>
          </p:cNvPr>
          <p:cNvSpPr txBox="1"/>
          <p:nvPr/>
        </p:nvSpPr>
        <p:spPr>
          <a:xfrm>
            <a:off x="4724400" y="5545723"/>
            <a:ext cx="370614" cy="338554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α</a:t>
            </a:r>
            <a:r>
              <a:rPr lang="en-IT" sz="16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D6E61A26-160C-B44A-B028-7B5A0EB82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1076" y="863616"/>
            <a:ext cx="1152835" cy="115283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DA87971-437C-8CF8-9AC5-6FD426697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MD results</a:t>
            </a:r>
          </a:p>
        </p:txBody>
      </p:sp>
    </p:spTree>
    <p:extLst>
      <p:ext uri="{BB962C8B-B14F-4D97-AF65-F5344CB8AC3E}">
        <p14:creationId xmlns:p14="http://schemas.microsoft.com/office/powerpoint/2010/main" val="193185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Z:\home\toni\Desktop\1-s2.0-S0925443919300109-gr4_lr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1" r="62420" b="5456"/>
          <a:stretch/>
        </p:blipFill>
        <p:spPr bwMode="auto">
          <a:xfrm>
            <a:off x="6352241" y="4620053"/>
            <a:ext cx="2611718" cy="22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3E3A82-7ACE-0DE5-8418-BD8552BA37FE}"/>
              </a:ext>
            </a:extLst>
          </p:cNvPr>
          <p:cNvGrpSpPr/>
          <p:nvPr/>
        </p:nvGrpSpPr>
        <p:grpSpPr>
          <a:xfrm>
            <a:off x="130281" y="1525158"/>
            <a:ext cx="5486401" cy="4267200"/>
            <a:chOff x="76199" y="1371600"/>
            <a:chExt cx="5486401" cy="4267200"/>
          </a:xfrm>
        </p:grpSpPr>
        <p:pic>
          <p:nvPicPr>
            <p:cNvPr id="4098" name="Picture 2" descr="Z:\home\toni\Desktop\1-s2.0-S0925443919300109-gr4_lr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2" r="62593" b="52513"/>
            <a:stretch/>
          </p:blipFill>
          <p:spPr bwMode="auto">
            <a:xfrm>
              <a:off x="76199" y="1371600"/>
              <a:ext cx="5486401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ttore 2 4"/>
            <p:cNvCxnSpPr/>
            <p:nvPr/>
          </p:nvCxnSpPr>
          <p:spPr>
            <a:xfrm>
              <a:off x="2057400" y="3200400"/>
              <a:ext cx="0" cy="1143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2 6"/>
            <p:cNvCxnSpPr/>
            <p:nvPr/>
          </p:nvCxnSpPr>
          <p:spPr>
            <a:xfrm>
              <a:off x="4343400" y="3200400"/>
              <a:ext cx="0" cy="9144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2 7"/>
            <p:cNvCxnSpPr/>
            <p:nvPr/>
          </p:nvCxnSpPr>
          <p:spPr>
            <a:xfrm>
              <a:off x="2080260" y="4630611"/>
              <a:ext cx="0" cy="246189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/>
            <p:cNvCxnSpPr/>
            <p:nvPr/>
          </p:nvCxnSpPr>
          <p:spPr>
            <a:xfrm>
              <a:off x="4343400" y="4495800"/>
              <a:ext cx="0" cy="3810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https://latex.codecogs.com/png.latex?%5Cdpi%7B200%7D%20B%3D%288%20%5Cpi%5E2%20/%203%29%20%5C%2C%20%5Cmathrm%7BRMSF%7D%5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0" y="1035849"/>
            <a:ext cx="2058290" cy="26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F88DE2-2FE1-6F47-9607-6D1893490A4C}"/>
              </a:ext>
            </a:extLst>
          </p:cNvPr>
          <p:cNvSpPr txBox="1"/>
          <p:nvPr/>
        </p:nvSpPr>
        <p:spPr>
          <a:xfrm>
            <a:off x="5992159" y="2207556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WT: Nb11 has ~ no effect on fluctuation profile (control)</a:t>
            </a:r>
          </a:p>
        </p:txBody>
      </p:sp>
      <p:cxnSp>
        <p:nvCxnSpPr>
          <p:cNvPr id="12" name="Connettore 2 4">
            <a:extLst>
              <a:ext uri="{FF2B5EF4-FFF2-40B4-BE49-F238E27FC236}">
                <a16:creationId xmlns:a16="http://schemas.microsoft.com/office/drawing/2014/main" id="{F342AD1E-E64B-8942-B2E9-751A3A36DA7B}"/>
              </a:ext>
            </a:extLst>
          </p:cNvPr>
          <p:cNvCxnSpPr>
            <a:cxnSpLocks/>
          </p:cNvCxnSpPr>
          <p:nvPr/>
        </p:nvCxnSpPr>
        <p:spPr>
          <a:xfrm flipH="1">
            <a:off x="5534959" y="2489732"/>
            <a:ext cx="35436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06D2B6-94CA-4A47-8412-359A46770A7B}"/>
              </a:ext>
            </a:extLst>
          </p:cNvPr>
          <p:cNvSpPr txBox="1"/>
          <p:nvPr/>
        </p:nvSpPr>
        <p:spPr>
          <a:xfrm>
            <a:off x="3685241" y="6281667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MD vs exp. B-factors →</a:t>
            </a:r>
          </a:p>
        </p:txBody>
      </p:sp>
      <p:pic>
        <p:nvPicPr>
          <p:cNvPr id="14" name="Picture 2" descr="Z:\home\toni\Desktop\1-s2.0-S0925443919300109-gr4_lrg.jpg">
            <a:extLst>
              <a:ext uri="{FF2B5EF4-FFF2-40B4-BE49-F238E27FC236}">
                <a16:creationId xmlns:a16="http://schemas.microsoft.com/office/drawing/2014/main" id="{0124426D-E891-BC45-AA64-A326E8C24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2" t="66817" r="50000" b="25441"/>
          <a:stretch/>
        </p:blipFill>
        <p:spPr bwMode="auto">
          <a:xfrm>
            <a:off x="5709907" y="1080593"/>
            <a:ext cx="1981200" cy="896817"/>
          </a:xfrm>
          <a:prstGeom prst="rect">
            <a:avLst/>
          </a:prstGeom>
          <a:noFill/>
          <a:ln>
            <a:solidFill>
              <a:srgbClr val="022C5C">
                <a:alpha val="50000"/>
              </a:srgb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2AACE-8BCB-A542-821C-467AC4A19C9E}"/>
              </a:ext>
            </a:extLst>
          </p:cNvPr>
          <p:cNvSpPr txBox="1"/>
          <p:nvPr/>
        </p:nvSpPr>
        <p:spPr>
          <a:xfrm>
            <a:off x="5992159" y="359825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Mutant: destabilized α</a:t>
            </a:r>
            <a:r>
              <a:rPr lang="en-IT" sz="1600" baseline="-250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en-IT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α</a:t>
            </a:r>
            <a:r>
              <a:rPr lang="en-IT" sz="1600" baseline="-250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cxnSp>
        <p:nvCxnSpPr>
          <p:cNvPr id="17" name="Connettore 2 4">
            <a:extLst>
              <a:ext uri="{FF2B5EF4-FFF2-40B4-BE49-F238E27FC236}">
                <a16:creationId xmlns:a16="http://schemas.microsoft.com/office/drawing/2014/main" id="{64D08A4B-7B41-7748-913D-794ED75957E4}"/>
              </a:ext>
            </a:extLst>
          </p:cNvPr>
          <p:cNvCxnSpPr>
            <a:cxnSpLocks/>
          </p:cNvCxnSpPr>
          <p:nvPr/>
        </p:nvCxnSpPr>
        <p:spPr>
          <a:xfrm flipH="1">
            <a:off x="5534959" y="3776129"/>
            <a:ext cx="35436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9D3238-1EE8-E347-BF79-7A539D87D03F}"/>
              </a:ext>
            </a:extLst>
          </p:cNvPr>
          <p:cNvSpPr txBox="1"/>
          <p:nvPr/>
        </p:nvSpPr>
        <p:spPr>
          <a:xfrm>
            <a:off x="5992159" y="3924994"/>
            <a:ext cx="309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16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Nb11: complete stability recovery</a:t>
            </a:r>
            <a:endParaRPr lang="en-IT" sz="1600" baseline="-25000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9" name="Connettore 2 4">
            <a:extLst>
              <a:ext uri="{FF2B5EF4-FFF2-40B4-BE49-F238E27FC236}">
                <a16:creationId xmlns:a16="http://schemas.microsoft.com/office/drawing/2014/main" id="{488E73B1-FF4B-FD4B-B514-890F6CBDA338}"/>
              </a:ext>
            </a:extLst>
          </p:cNvPr>
          <p:cNvCxnSpPr>
            <a:cxnSpLocks/>
          </p:cNvCxnSpPr>
          <p:nvPr/>
        </p:nvCxnSpPr>
        <p:spPr>
          <a:xfrm flipH="1">
            <a:off x="5534959" y="4102872"/>
            <a:ext cx="35436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DB9FC906-1E4E-3301-7393-70534BEC0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62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matter of dynamics?</a:t>
            </a:r>
          </a:p>
        </p:txBody>
      </p:sp>
      <p:pic>
        <p:nvPicPr>
          <p:cNvPr id="10" name="Graphic 9" descr="Head with gears">
            <a:extLst>
              <a:ext uri="{FF2B5EF4-FFF2-40B4-BE49-F238E27FC236}">
                <a16:creationId xmlns:a16="http://schemas.microsoft.com/office/drawing/2014/main" id="{61737192-1534-0393-AB86-30F97A8F3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076" y="863616"/>
            <a:ext cx="1152835" cy="11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5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DB495-DF67-29F0-CBCD-BC584F80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C24109-6E7E-84D1-8679-41473EBBEBB4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it-IT" altLang="x-none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practice</a:t>
            </a:r>
            <a:endParaRPr lang="en-US" sz="4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A195E9-7B32-C4F7-7F88-6009552C4AE9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Molecular Dynamics</a:t>
            </a:r>
          </a:p>
        </p:txBody>
      </p:sp>
    </p:spTree>
    <p:extLst>
      <p:ext uri="{BB962C8B-B14F-4D97-AF65-F5344CB8AC3E}">
        <p14:creationId xmlns:p14="http://schemas.microsoft.com/office/powerpoint/2010/main" val="3335885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59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We’ll test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Google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run molecular dynamics simulations without the need for installing any software on your local machine.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7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Google </a:t>
            </a:r>
            <a:r>
              <a:rPr lang="en-US" sz="27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27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a free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Jupyter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environment that allows you to run Python code in the cloud. </a:t>
            </a:r>
            <a:b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GPUs runtimes are available.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use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Google </a:t>
            </a:r>
            <a:r>
              <a:rPr lang="en-US" sz="27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2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or locally, open the provided notebook (read the comments)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9BAF4D-BFF0-EBF7-2D18-4499FE1E7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Using </a:t>
            </a:r>
            <a:r>
              <a:rPr lang="en-US" sz="4000" dirty="0" err="1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on Google </a:t>
            </a:r>
            <a:r>
              <a:rPr lang="en-US" sz="4000" dirty="0" err="1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Colab</a:t>
            </a:r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293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D9F7F4-64DE-A4F0-3205-96E7C44A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3950"/>
            <a:ext cx="8023860" cy="520065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702EFDC9-5140-EB48-C699-906BBFDE9C28}"/>
              </a:ext>
            </a:extLst>
          </p:cNvPr>
          <p:cNvSpPr/>
          <p:nvPr/>
        </p:nvSpPr>
        <p:spPr>
          <a:xfrm>
            <a:off x="465935" y="3571875"/>
            <a:ext cx="4572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26FA741-C91A-3F33-318C-A4DF5F7F3537}"/>
              </a:ext>
            </a:extLst>
          </p:cNvPr>
          <p:cNvSpPr/>
          <p:nvPr/>
        </p:nvSpPr>
        <p:spPr>
          <a:xfrm>
            <a:off x="304800" y="566854"/>
            <a:ext cx="4572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CD6C5-9B79-2B35-95C3-B98639776804}"/>
              </a:ext>
            </a:extLst>
          </p:cNvPr>
          <p:cNvSpPr txBox="1"/>
          <p:nvPr/>
        </p:nvSpPr>
        <p:spPr>
          <a:xfrm>
            <a:off x="325244" y="5345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GB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GB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giorginolab</a:t>
            </a: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/MD-Tutorial-Data</a:t>
            </a:r>
          </a:p>
        </p:txBody>
      </p:sp>
    </p:spTree>
    <p:extLst>
      <p:ext uri="{BB962C8B-B14F-4D97-AF65-F5344CB8AC3E}">
        <p14:creationId xmlns:p14="http://schemas.microsoft.com/office/powerpoint/2010/main" val="348959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17709-DDB1-D4C9-810B-3BDC2EF9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381000"/>
            <a:ext cx="6653297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D01D38-61BB-74C3-5C73-4EAEE3F5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200400"/>
            <a:ext cx="6019800" cy="3495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Bent Arrow 12">
            <a:extLst>
              <a:ext uri="{FF2B5EF4-FFF2-40B4-BE49-F238E27FC236}">
                <a16:creationId xmlns:a16="http://schemas.microsoft.com/office/drawing/2014/main" id="{7B4CFAEB-69B0-AFAF-7213-AC49D2B15255}"/>
              </a:ext>
            </a:extLst>
          </p:cNvPr>
          <p:cNvSpPr/>
          <p:nvPr/>
        </p:nvSpPr>
        <p:spPr>
          <a:xfrm rot="10800000" flipH="1">
            <a:off x="1143000" y="3200400"/>
            <a:ext cx="1143000" cy="9906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51D67-9F12-0E09-0B5A-DD073157D46C}"/>
              </a:ext>
            </a:extLst>
          </p:cNvPr>
          <p:cNvSpPr/>
          <p:nvPr/>
        </p:nvSpPr>
        <p:spPr>
          <a:xfrm>
            <a:off x="3124200" y="2133600"/>
            <a:ext cx="1219200" cy="6096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024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2525D-DF13-8B3E-70F5-F44F3E7F8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2C7A0C-B044-D1DD-7120-3E7460D1FA5B}"/>
              </a:ext>
            </a:extLst>
          </p:cNvPr>
          <p:cNvSpPr txBox="1"/>
          <p:nvPr/>
        </p:nvSpPr>
        <p:spPr>
          <a:xfrm>
            <a:off x="1" y="2998113"/>
            <a:ext cx="9143999" cy="784830"/>
          </a:xfrm>
          <a:prstGeom prst="rect">
            <a:avLst/>
          </a:prstGeom>
          <a:solidFill>
            <a:srgbClr val="022C5C"/>
          </a:solidFill>
        </p:spPr>
        <p:txBody>
          <a:bodyPr wrap="square" rtlCol="0">
            <a:spAutoFit/>
          </a:bodyPr>
          <a:lstStyle/>
          <a:p>
            <a:r>
              <a:rPr lang="it-IT" altLang="x-none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Once </a:t>
            </a:r>
            <a:r>
              <a:rPr lang="it-IT" altLang="x-none" sz="45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done</a:t>
            </a:r>
            <a:r>
              <a:rPr lang="it-IT" altLang="x-none" sz="4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..</a:t>
            </a:r>
            <a:endParaRPr lang="en-US" sz="45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986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C3FF-6D84-BE38-3A1D-4C407CD1F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After you have done the simulation, load the minimized PDB and </a:t>
            </a:r>
            <a:r>
              <a:rPr lang="en-GB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output.dcd</a:t>
            </a:r>
            <a:r>
              <a:rPr lang="en-GB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 VMD or </a:t>
            </a:r>
            <a:r>
              <a:rPr lang="en-GB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PyMOL</a:t>
            </a:r>
            <a:r>
              <a:rPr lang="en-GB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9C12F-108E-D570-EE7E-0D1AC679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0"/>
            <a:ext cx="8548914" cy="28956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37004D0-4366-5B44-4DFC-5FB3664E1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bIns="46800" anchor="ctr"/>
          <a:lstStyle/>
          <a:p>
            <a:r>
              <a:rPr lang="en-GB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Visualize</a:t>
            </a:r>
            <a:endParaRPr lang="en-US" sz="4000" dirty="0">
              <a:solidFill>
                <a:srgbClr val="022C5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424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5300" y="1866900"/>
            <a:ext cx="8153400" cy="312419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many atoms?</a:t>
            </a:r>
          </a:p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many residues?</a:t>
            </a:r>
          </a:p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Disulfide bridges?</a:t>
            </a:r>
          </a:p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many trajectory frames?</a:t>
            </a:r>
          </a:p>
          <a:p>
            <a:pPr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Simulation length in </a:t>
            </a:r>
            <a:r>
              <a:rPr lang="en-US" sz="3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actual</a:t>
            </a: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time?</a:t>
            </a:r>
          </a:p>
          <a:p>
            <a:pPr>
              <a:spcAft>
                <a:spcPts val="600"/>
              </a:spcAft>
            </a:pPr>
            <a:endParaRPr lang="en-US" sz="3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27780B-F5AE-D752-0AEE-106FAAEE5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89573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6800" y="2133600"/>
            <a:ext cx="7848600" cy="2590799"/>
          </a:xfrm>
        </p:spPr>
        <p:txBody>
          <a:bodyPr>
            <a:normAutofit/>
          </a:bodyPr>
          <a:lstStyle/>
          <a:p>
            <a:pPr>
              <a:spcBef>
                <a:spcPts val="640"/>
              </a:spcBef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Does density change? Should it?</a:t>
            </a:r>
          </a:p>
          <a:p>
            <a:pPr>
              <a:spcBef>
                <a:spcPts val="640"/>
              </a:spcBef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is the box size? Is it appropriate?</a:t>
            </a:r>
          </a:p>
          <a:p>
            <a:pPr>
              <a:spcBef>
                <a:spcPts val="640"/>
              </a:spcBef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Relaxation time?</a:t>
            </a:r>
          </a:p>
          <a:p>
            <a:pPr>
              <a:spcBef>
                <a:spcPts val="640"/>
              </a:spcBef>
              <a:spcAft>
                <a:spcPts val="600"/>
              </a:spcAft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Plot the log file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A33462-2CA9-C414-E0D6-2B249CF0E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More questions</a:t>
            </a:r>
          </a:p>
        </p:txBody>
      </p:sp>
    </p:spTree>
    <p:extLst>
      <p:ext uri="{BB962C8B-B14F-4D97-AF65-F5344CB8AC3E}">
        <p14:creationId xmlns:p14="http://schemas.microsoft.com/office/powerpoint/2010/main" val="3955959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is a powerful tool for molecular dynamics simulations.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Good, if fragmented, documentation.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 its customizable force fields and integrators, it can be used to study a wide range of atomistic systems, e.g.: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“toy” polymers;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all-atom MD with major FFs;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ANN potentials.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644C30-3DC6-6588-1B2C-C0BD89775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6815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42492" y="1347886"/>
            <a:ext cx="4049878" cy="2421312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OpenMM.org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website and documentation.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GitHub repository with examples and tutorials.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Community forums and mailing lists for support and discussion.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BEFAA-9D5C-3C75-10BA-AE2611D50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8687" y="1347886"/>
            <a:ext cx="4132821" cy="242131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See also: </a:t>
            </a:r>
          </a:p>
          <a:p>
            <a:pPr lvl="1"/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OpenMMtools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openforcefield.org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  </a:t>
            </a:r>
          </a:p>
          <a:p>
            <a:pPr lvl="1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HTMD, ACEMD</a:t>
            </a:r>
          </a:p>
          <a:p>
            <a:pPr lvl="1"/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github.com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pdbfixer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Charmm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-GUI</a:t>
            </a: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B6F5-CD4D-237C-B237-A2233D5A4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486" y="4021512"/>
            <a:ext cx="7149362" cy="2760288"/>
          </a:xfrm>
          <a:prstGeom prst="rect">
            <a:avLst/>
          </a:prstGeom>
          <a:ln>
            <a:solidFill>
              <a:srgbClr val="022C5C">
                <a:alpha val="50000"/>
              </a:srgbClr>
            </a:solidFill>
          </a:ln>
          <a:effectLst/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FA1C10F-AA37-AB26-EA5B-E9FB71563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Resources for learning </a:t>
            </a:r>
            <a:r>
              <a:rPr lang="en-US" sz="4000" dirty="0" err="1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OpenMM</a:t>
            </a:r>
            <a:endParaRPr lang="en-US" sz="4000" dirty="0">
              <a:solidFill>
                <a:srgbClr val="022C5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54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AE658F02-0FE9-B4F1-118D-47FABE84AE86}"/>
              </a:ext>
            </a:extLst>
          </p:cNvPr>
          <p:cNvSpPr txBox="1">
            <a:spLocks/>
          </p:cNvSpPr>
          <p:nvPr/>
        </p:nvSpPr>
        <p:spPr>
          <a:xfrm>
            <a:off x="685800" y="30099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it-IT" altLang="x-none" sz="5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End</a:t>
            </a:r>
            <a:endParaRPr lang="en-US" sz="5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4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0000" y="1203943"/>
            <a:ext cx="7727700" cy="4457106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2500" b="0" i="0" u="none" strike="noStrike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 computational method that: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Develops a comprehensive description of molecular systems through: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Atomistic representation;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Classical mechanical approach.</a:t>
            </a:r>
            <a:endParaRPr lang="en-US" sz="24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Models internal interatomic forces to: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Integrate equations of motion over time;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Predict atomic trajectories with precision.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Aims for convergent </a:t>
            </a:r>
            <a:r>
              <a:rPr lang="en-US" sz="2500" b="0" i="1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sampling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US" sz="2400" b="0" i="1" u="none" strike="noStrike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magine 5" descr="vec_F_i(_mathbf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5833178"/>
            <a:ext cx="1752600" cy="38285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D880D4F-B2B6-D6A9-7595-2FCFEB161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9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is MD?</a:t>
            </a:r>
          </a:p>
        </p:txBody>
      </p:sp>
    </p:spTree>
    <p:extLst>
      <p:ext uri="{BB962C8B-B14F-4D97-AF65-F5344CB8AC3E}">
        <p14:creationId xmlns:p14="http://schemas.microsoft.com/office/powerpoint/2010/main" val="337137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0000" y="1143000"/>
            <a:ext cx="8334375" cy="510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Quantitative results are fundamentally constrained by sampling capabilities. You can only investigate phenomena occurring within or shorter than the sampled timescales.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500" b="0" i="0" u="none" strike="noStrike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Accessible Phenomena: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Sidechain rearrangements, diffusion-limited processes </a:t>
            </a:r>
            <a:r>
              <a:rPr lang="en-US" sz="2500" i="0" u="none" strike="noStrike" dirty="0">
                <a:solidFill>
                  <a:srgbClr val="F8C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typically possible*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Local flexibility </a:t>
            </a:r>
            <a:r>
              <a:rPr lang="en-US" sz="2500" b="0" i="0" u="none" strike="noStrike" dirty="0">
                <a:solidFill>
                  <a:srgbClr val="F8C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typically possible</a:t>
            </a:r>
            <a:r>
              <a:rPr lang="en-US" sz="250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*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Membrane environments </a:t>
            </a:r>
            <a:r>
              <a:rPr lang="en-US" sz="2500" b="0" i="0" u="none" strike="noStrike" dirty="0">
                <a:solidFill>
                  <a:srgbClr val="43FF6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feasible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Binding </a:t>
            </a:r>
            <a:r>
              <a:rPr lang="en-US" sz="2500" b="0" i="0" u="none" strike="noStrike" dirty="0">
                <a:solidFill>
                  <a:srgbClr val="FF6537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challenging but achievable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Protein folding </a:t>
            </a:r>
            <a:r>
              <a:rPr lang="en-US" sz="2500" b="0" i="0" u="none" strike="noStrike" dirty="0">
                <a:solidFill>
                  <a:srgbClr val="C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→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extremely challenging but not impossible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500" b="0" i="0" u="none" strike="noStrike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5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*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] Contingent upon absence of significant energy barriers.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70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5D971A-7FBE-6955-0323-40A8EA230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en-US" sz="4000" noProof="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MD is entirely about timescales</a:t>
            </a:r>
          </a:p>
        </p:txBody>
      </p:sp>
    </p:spTree>
    <p:extLst>
      <p:ext uri="{BB962C8B-B14F-4D97-AF65-F5344CB8AC3E}">
        <p14:creationId xmlns:p14="http://schemas.microsoft.com/office/powerpoint/2010/main" val="24994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8637685-B67B-30AF-FE75-E7C528E97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Main steps of MD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565948-0455-A65E-53BA-BDD9DB711BE9}"/>
              </a:ext>
            </a:extLst>
          </p:cNvPr>
          <p:cNvGrpSpPr/>
          <p:nvPr/>
        </p:nvGrpSpPr>
        <p:grpSpPr>
          <a:xfrm>
            <a:off x="543600" y="1295400"/>
            <a:ext cx="3061135" cy="5030224"/>
            <a:chOff x="516548" y="1184341"/>
            <a:chExt cx="3061135" cy="5030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6D4761-E3E0-1799-4A4F-3567CFCE8029}"/>
                </a:ext>
              </a:extLst>
            </p:cNvPr>
            <p:cNvSpPr/>
            <p:nvPr/>
          </p:nvSpPr>
          <p:spPr>
            <a:xfrm>
              <a:off x="517235" y="1184341"/>
              <a:ext cx="3060448" cy="90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22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Build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2A05E2-D556-8F28-0E50-742003404DA0}"/>
                </a:ext>
              </a:extLst>
            </p:cNvPr>
            <p:cNvSpPr/>
            <p:nvPr/>
          </p:nvSpPr>
          <p:spPr>
            <a:xfrm>
              <a:off x="516548" y="3777541"/>
              <a:ext cx="3060438" cy="108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22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Equilibration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B7E68-D8CF-DFE1-C414-1F9E37661B0B}"/>
                </a:ext>
              </a:extLst>
            </p:cNvPr>
            <p:cNvSpPr/>
            <p:nvPr/>
          </p:nvSpPr>
          <p:spPr>
            <a:xfrm>
              <a:off x="516548" y="5314565"/>
              <a:ext cx="3060448" cy="90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22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Production run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1E2EDB-6E00-6775-01D7-EAC84047C702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2046767" y="4857541"/>
              <a:ext cx="5" cy="457024"/>
            </a:xfrm>
            <a:prstGeom prst="straightConnector1">
              <a:avLst/>
            </a:prstGeom>
            <a:ln>
              <a:solidFill>
                <a:srgbClr val="00439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F4D3FA-F4AA-FCCE-FBAD-7C1E199ED09F}"/>
                </a:ext>
              </a:extLst>
            </p:cNvPr>
            <p:cNvSpPr/>
            <p:nvPr/>
          </p:nvSpPr>
          <p:spPr>
            <a:xfrm>
              <a:off x="517235" y="2480941"/>
              <a:ext cx="3060448" cy="90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22C5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Minimization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C678CA-D220-5DD6-6AF1-BE714D7BEF6A}"/>
              </a:ext>
            </a:extLst>
          </p:cNvPr>
          <p:cNvSpPr txBox="1"/>
          <p:nvPr/>
        </p:nvSpPr>
        <p:spPr>
          <a:xfrm>
            <a:off x="3812400" y="1295399"/>
            <a:ext cx="4788000" cy="900000"/>
          </a:xfrm>
          <a:prstGeom prst="rect">
            <a:avLst/>
          </a:prstGeom>
          <a:ln>
            <a:solidFill>
              <a:srgbClr val="022C5C">
                <a:alpha val="3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input structure is “fixed” and modelled according to the selected force field(s). </a:t>
            </a:r>
            <a:b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Bounding box is chosen and solvent added.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99B7F-A85C-6142-E9C6-C7E6F8BBF21B}"/>
              </a:ext>
            </a:extLst>
          </p:cNvPr>
          <p:cNvSpPr txBox="1"/>
          <p:nvPr/>
        </p:nvSpPr>
        <p:spPr>
          <a:xfrm>
            <a:off x="3812400" y="3888000"/>
            <a:ext cx="4788000" cy="1080000"/>
          </a:xfrm>
          <a:prstGeom prst="rect">
            <a:avLst/>
          </a:prstGeom>
          <a:ln>
            <a:solidFill>
              <a:srgbClr val="022C5C">
                <a:alpha val="3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7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sz="170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he system is allowed to reach a state representative of the thermodynamic equilibriu</a:t>
            </a:r>
            <a:r>
              <a:rPr lang="en-US" sz="17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m. In practice</a:t>
            </a:r>
            <a:r>
              <a:rPr lang="en-US" sz="170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stable temperature and pressure without extreme motions.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AB5C-EB71-E07B-5576-EF1543523F04}"/>
              </a:ext>
            </a:extLst>
          </p:cNvPr>
          <p:cNvSpPr txBox="1"/>
          <p:nvPr/>
        </p:nvSpPr>
        <p:spPr>
          <a:xfrm>
            <a:off x="3812400" y="5425624"/>
            <a:ext cx="4788000" cy="900000"/>
          </a:xfrm>
          <a:prstGeom prst="rect">
            <a:avLst/>
          </a:prstGeom>
          <a:ln>
            <a:solidFill>
              <a:srgbClr val="022C5C">
                <a:alpha val="3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70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final process is the production run, during which the equilibrated system is simulated without constraints. Data are collected and analyzed.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974A7A-68F0-EBB1-5AF8-78BAE8CC616E}"/>
              </a:ext>
            </a:extLst>
          </p:cNvPr>
          <p:cNvCxnSpPr>
            <a:cxnSpLocks/>
            <a:stCxn id="37" idx="2"/>
            <a:endCxn id="8" idx="0"/>
          </p:cNvCxnSpPr>
          <p:nvPr/>
        </p:nvCxnSpPr>
        <p:spPr>
          <a:xfrm flipH="1">
            <a:off x="2073819" y="3492000"/>
            <a:ext cx="692" cy="396600"/>
          </a:xfrm>
          <a:prstGeom prst="straightConnector1">
            <a:avLst/>
          </a:prstGeom>
          <a:ln>
            <a:solidFill>
              <a:srgbClr val="00439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986C8-966C-E13A-722F-CB24F09510F1}"/>
              </a:ext>
            </a:extLst>
          </p:cNvPr>
          <p:cNvCxnSpPr>
            <a:cxnSpLocks/>
            <a:stCxn id="6" idx="2"/>
            <a:endCxn id="37" idx="0"/>
          </p:cNvCxnSpPr>
          <p:nvPr/>
        </p:nvCxnSpPr>
        <p:spPr>
          <a:xfrm>
            <a:off x="2074511" y="2195400"/>
            <a:ext cx="0" cy="396600"/>
          </a:xfrm>
          <a:prstGeom prst="straightConnector1">
            <a:avLst/>
          </a:prstGeom>
          <a:ln>
            <a:solidFill>
              <a:srgbClr val="00439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E54C59-D116-FDFE-7F31-AD3BEB698C78}"/>
              </a:ext>
            </a:extLst>
          </p:cNvPr>
          <p:cNvSpPr txBox="1"/>
          <p:nvPr/>
        </p:nvSpPr>
        <p:spPr>
          <a:xfrm>
            <a:off x="3812400" y="2590837"/>
            <a:ext cx="4788000" cy="900000"/>
          </a:xfrm>
          <a:prstGeom prst="rect">
            <a:avLst/>
          </a:prstGeom>
          <a:noFill/>
          <a:ln w="25400">
            <a:solidFill>
              <a:srgbClr val="022C5C">
                <a:alpha val="30000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 of atomic positions to lower potential energy, removing high-energy conformations </a:t>
            </a:r>
            <a:r>
              <a:rPr lang="en-US" sz="17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without considering temperature or velocity</a:t>
            </a:r>
            <a:r>
              <a:rPr lang="en-US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7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0000" y="1143000"/>
            <a:ext cx="8458200" cy="54102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This tutorial focuses on 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unbiased</a:t>
            </a:r>
            <a:r>
              <a:rPr lang="en-US" sz="250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all-atom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sampling approaches with </a:t>
            </a:r>
            <a:r>
              <a:rPr lang="en-US" sz="25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explicit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solvent, specifically:</a:t>
            </a:r>
            <a:endParaRPr lang="en-US" sz="25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Only "physical" forces are considered in the system;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Complete atomic-level resolution for all system components, including water molecules.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Classical MD fundamentally does not address: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Chemical reactions (e.g., catalysis, phosphorylation, ubiquitination);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Protonation state changes.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Additional Consideration: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System Font Regular"/>
              <a:buChar char="-"/>
            </a:pPr>
            <a:r>
              <a:rPr lang="en-US" sz="24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Small molecules (e.g., ligands) require a separate, resource-intensive 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parameterization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process, presenting distinct methodological challenges.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D0C771-5A1A-59FB-5DE2-BB3866BA7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1465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76400"/>
            <a:ext cx="3970227" cy="2134677"/>
          </a:xfrm>
          <a:prstGeom prst="rect">
            <a:avLst/>
          </a:prstGeom>
        </p:spPr>
      </p:pic>
      <p:grpSp>
        <p:nvGrpSpPr>
          <p:cNvPr id="24" name="Gruppo 23"/>
          <p:cNvGrpSpPr/>
          <p:nvPr/>
        </p:nvGrpSpPr>
        <p:grpSpPr>
          <a:xfrm>
            <a:off x="304800" y="4267200"/>
            <a:ext cx="8610600" cy="2057400"/>
            <a:chOff x="76200" y="4419600"/>
            <a:chExt cx="8610600" cy="2057400"/>
          </a:xfrm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76200" y="4419600"/>
              <a:ext cx="8610600" cy="20574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x-none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179941" y="5029504"/>
              <a:ext cx="1371600" cy="12259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ts val="0"/>
                </a:spcBef>
                <a:spcAft>
                  <a:spcPts val="900"/>
                </a:spcAft>
              </a:pPr>
              <a:r>
                <a:rPr lang="en-US" altLang="x-none" sz="17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Bonded energy terms</a:t>
              </a:r>
            </a:p>
            <a:p>
              <a:pPr eaLnBrk="1" hangingPunct="1">
                <a:spcBef>
                  <a:spcPts val="0"/>
                </a:spcBef>
                <a:spcAft>
                  <a:spcPts val="500"/>
                </a:spcAft>
              </a:pPr>
              <a:r>
                <a:rPr lang="en-US" altLang="x-none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+ Electrostatics</a:t>
              </a:r>
            </a:p>
            <a:p>
              <a:pPr eaLnBrk="1" hangingPunct="1">
                <a:spcBef>
                  <a:spcPts val="0"/>
                </a:spcBef>
                <a:spcAft>
                  <a:spcPts val="500"/>
                </a:spcAft>
              </a:pPr>
              <a:r>
                <a:rPr lang="en-US" altLang="x-none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+ </a:t>
              </a:r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Van der Waals</a:t>
              </a:r>
              <a:endParaRPr lang="en-US" altLang="x-none" sz="14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15" name="Picture 2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800600"/>
              <a:ext cx="1752600" cy="1360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6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4648200"/>
              <a:ext cx="1752600" cy="1230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4648200"/>
              <a:ext cx="2790825" cy="1293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 descr="Alanine_Dipeptide_2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1559054"/>
            <a:ext cx="3919538" cy="23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380999" y="1447800"/>
            <a:ext cx="1082663" cy="24806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1524000" y="1447800"/>
            <a:ext cx="1828800" cy="248062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3408556" y="1447200"/>
            <a:ext cx="1132840" cy="24806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32913" y="106219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ACE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2216817" y="106219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Ala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3617436" y="106219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7B7CB-C164-52C6-5667-B7FB0E89A9A8}"/>
              </a:ext>
            </a:extLst>
          </p:cNvPr>
          <p:cNvSpPr txBox="1"/>
          <p:nvPr/>
        </p:nvSpPr>
        <p:spPr>
          <a:xfrm>
            <a:off x="3492422" y="5955268"/>
            <a:ext cx="515077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forcefield is a database of interatomic parameters.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F12C2EA-68E2-C107-DAFA-0FF246F4C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38800"/>
          </a:xfrm>
          <a:prstGeom prst="rect">
            <a:avLst/>
          </a:prstGeom>
          <a:solidFill>
            <a:srgbClr val="002F5F">
              <a:alpha val="21000"/>
            </a:srgbClr>
          </a:solidFill>
          <a:ln>
            <a:noFill/>
          </a:ln>
          <a:effectLst/>
        </p:spPr>
        <p:txBody>
          <a:bodyPr wrap="none" tIns="46800" anchor="ctr"/>
          <a:lstStyle/>
          <a:p>
            <a:r>
              <a:rPr lang="it-IT" sz="4000" dirty="0">
                <a:solidFill>
                  <a:srgbClr val="022C5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Alanine “dipeptide”</a:t>
            </a:r>
          </a:p>
        </p:txBody>
      </p:sp>
    </p:spTree>
    <p:extLst>
      <p:ext uri="{BB962C8B-B14F-4D97-AF65-F5344CB8AC3E}">
        <p14:creationId xmlns:p14="http://schemas.microsoft.com/office/powerpoint/2010/main" val="158682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5777" r="21950" b="7701"/>
          <a:stretch/>
        </p:blipFill>
        <p:spPr bwMode="auto">
          <a:xfrm>
            <a:off x="152399" y="2819407"/>
            <a:ext cx="3810001" cy="342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" t="5777" r="3220" b="7701"/>
          <a:stretch/>
        </p:blipFill>
        <p:spPr bwMode="auto">
          <a:xfrm>
            <a:off x="4191000" y="2819407"/>
            <a:ext cx="4800600" cy="3424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vmdscen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/>
          <a:stretch>
            <a:fillRect/>
          </a:stretch>
        </p:blipFill>
        <p:spPr bwMode="auto">
          <a:xfrm>
            <a:off x="381000" y="228601"/>
            <a:ext cx="2560638" cy="2068513"/>
          </a:xfrm>
          <a:prstGeom prst="rect">
            <a:avLst/>
          </a:prstGeom>
          <a:noFill/>
          <a:ln w="38100">
            <a:solidFill>
              <a:srgbClr val="CC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AutoShape 6"/>
          <p:cNvSpPr>
            <a:spLocks noChangeArrowheads="1"/>
          </p:cNvSpPr>
          <p:nvPr/>
        </p:nvSpPr>
        <p:spPr bwMode="auto">
          <a:xfrm rot="5400000">
            <a:off x="3162300" y="1866900"/>
            <a:ext cx="762000" cy="838200"/>
          </a:xfrm>
          <a:custGeom>
            <a:avLst/>
            <a:gdLst>
              <a:gd name="T0" fmla="*/ 18824646 w 21600"/>
              <a:gd name="T1" fmla="*/ 0 h 21600"/>
              <a:gd name="T2" fmla="*/ 18824646 w 21600"/>
              <a:gd name="T3" fmla="*/ 18308384 h 21600"/>
              <a:gd name="T4" fmla="*/ 4028511 w 21600"/>
              <a:gd name="T5" fmla="*/ 32526817 h 21600"/>
              <a:gd name="T6" fmla="*/ 26881667 w 21600"/>
              <a:gd name="T7" fmla="*/ 9154192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4191000" y="304800"/>
            <a:ext cx="3796019" cy="212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x-none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Explicit solvation</a:t>
            </a:r>
          </a:p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it-IT" altLang="x-none" sz="2400" dirty="0">
                <a:latin typeface="Source Sans Pro" panose="020B0503030403020204" pitchFamily="34" charset="0"/>
                <a:ea typeface="Source Sans Pro" panose="020B0503030403020204" pitchFamily="34" charset="0"/>
                <a:cs typeface="Arial" charset="0"/>
              </a:rPr>
              <a:t>→</a:t>
            </a:r>
            <a:r>
              <a: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O(10</a:t>
            </a:r>
            <a:r>
              <a:rPr lang="en-US" altLang="x-none" sz="2400" baseline="30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  <a:r>
              <a: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atoms</a:t>
            </a:r>
          </a:p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x-none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Unbiased dynamics</a:t>
            </a:r>
          </a:p>
          <a:p>
            <a:pPr marL="342900" indent="-342900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Update every 10</a:t>
            </a:r>
            <a:r>
              <a:rPr lang="en-US" altLang="x-none" sz="2400" baseline="30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-15</a:t>
            </a:r>
            <a:r>
              <a:rPr lang="en-US" altLang="x-none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 (1 fs)</a:t>
            </a: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838200" y="3074792"/>
            <a:ext cx="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1084262" y="6319837"/>
            <a:ext cx="2819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>
            <a:off x="4360862" y="6319837"/>
            <a:ext cx="4495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 anchor="ctr"/>
          <a:lstStyle/>
          <a:p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 rot="-5400000">
            <a:off x="166534" y="4414131"/>
            <a:ext cx="657532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dirty="0">
                <a:latin typeface="Source Sans Pro" panose="020B0503030403020204" pitchFamily="34" charset="0"/>
                <a:ea typeface="Source Sans Pro" panose="020B0503030403020204" pitchFamily="34" charset="0"/>
              </a:rPr>
              <a:t>7 nm</a:t>
            </a:r>
            <a:endParaRPr lang="en-US" altLang="x-none" dirty="0">
              <a:latin typeface="Source Sans Pro" panose="020B0503030403020204" pitchFamily="34" charset="0"/>
              <a:ea typeface="Source Sans Pro" panose="020B0503030403020204" pitchFamily="34" charset="0"/>
              <a:cs typeface="Arial" charset="0"/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2225520" y="6396038"/>
            <a:ext cx="657532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>
                <a:latin typeface="Source Sans Pro" panose="020B0503030403020204" pitchFamily="34" charset="0"/>
                <a:ea typeface="Source Sans Pro" panose="020B0503030403020204" pitchFamily="34" charset="0"/>
              </a:rPr>
              <a:t>7 nm</a:t>
            </a:r>
            <a:endParaRPr lang="en-US" altLang="x-none">
              <a:latin typeface="Source Sans Pro" panose="020B0503030403020204" pitchFamily="34" charset="0"/>
              <a:ea typeface="Source Sans Pro" panose="020B0503030403020204" pitchFamily="34" charset="0"/>
              <a:cs typeface="Arial" charset="0"/>
            </a:endParaRP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6282614" y="6396038"/>
            <a:ext cx="77294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>
                <a:latin typeface="Source Sans Pro" panose="020B0503030403020204" pitchFamily="34" charset="0"/>
                <a:ea typeface="Source Sans Pro" panose="020B0503030403020204" pitchFamily="34" charset="0"/>
              </a:rPr>
              <a:t>10 nm</a:t>
            </a:r>
            <a:endParaRPr lang="en-US" altLang="x-none">
              <a:latin typeface="Source Sans Pro" panose="020B0503030403020204" pitchFamily="34" charset="0"/>
              <a:ea typeface="Source Sans Pro" panose="020B0503030403020204" pitchFamily="34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058F1D-852B-5C95-77EE-E9CE6ACF013E}"/>
              </a:ext>
            </a:extLst>
          </p:cNvPr>
          <p:cNvSpPr txBox="1"/>
          <p:nvPr/>
        </p:nvSpPr>
        <p:spPr>
          <a:xfrm>
            <a:off x="3686695" y="6495634"/>
            <a:ext cx="10086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SH2:pYEEI</a:t>
            </a:r>
          </a:p>
        </p:txBody>
      </p:sp>
    </p:spTree>
    <p:extLst>
      <p:ext uri="{BB962C8B-B14F-4D97-AF65-F5344CB8AC3E}">
        <p14:creationId xmlns:p14="http://schemas.microsoft.com/office/powerpoint/2010/main" val="38256723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15217</TotalTime>
  <Words>1555</Words>
  <Application>Microsoft Macintosh PowerPoint</Application>
  <PresentationFormat>On-screen Show (4:3)</PresentationFormat>
  <Paragraphs>230</Paragraphs>
  <Slides>39</Slides>
  <Notes>16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Gill Sans</vt:lpstr>
      <vt:lpstr>Gill Sans MT</vt:lpstr>
      <vt:lpstr>Source Sans Pro</vt:lpstr>
      <vt:lpstr>System Font Regular</vt:lpstr>
      <vt:lpstr>Times New Roman</vt:lpstr>
      <vt:lpstr>Tema di Office</vt:lpstr>
      <vt:lpstr>MD Simulations with OpenMM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.org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6H1F:  Gelsolin G2+nanobody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Camilla Caprai</cp:lastModifiedBy>
  <cp:revision>1349</cp:revision>
  <cp:lastPrinted>2016-04-21T15:37:05Z</cp:lastPrinted>
  <dcterms:created xsi:type="dcterms:W3CDTF">1601-01-01T00:00:00Z</dcterms:created>
  <dcterms:modified xsi:type="dcterms:W3CDTF">2025-04-01T06:37:21Z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